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83" r:id="rId5"/>
    <p:sldId id="802" r:id="rId6"/>
    <p:sldId id="784" r:id="rId7"/>
    <p:sldId id="804" r:id="rId8"/>
    <p:sldId id="805" r:id="rId9"/>
    <p:sldId id="817" r:id="rId10"/>
    <p:sldId id="816" r:id="rId11"/>
    <p:sldId id="811" r:id="rId12"/>
    <p:sldId id="815" r:id="rId13"/>
    <p:sldId id="812" r:id="rId14"/>
    <p:sldId id="807" r:id="rId15"/>
    <p:sldId id="808" r:id="rId16"/>
    <p:sldId id="810" r:id="rId17"/>
    <p:sldId id="258" r:id="rId18"/>
    <p:sldId id="813" r:id="rId19"/>
    <p:sldId id="814" r:id="rId20"/>
    <p:sldId id="803" r:id="rId21"/>
    <p:sldId id="257" r:id="rId22"/>
    <p:sldId id="259" r:id="rId23"/>
    <p:sldId id="2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7BA1"/>
    <a:srgbClr val="824460"/>
    <a:srgbClr val="DD8CB0"/>
    <a:srgbClr val="448CB0"/>
    <a:srgbClr val="B10059"/>
    <a:srgbClr val="5B1E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8E8A4F-8031-452B-9741-AF516284E784}" v="26" dt="2023-12-19T08:29:29.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6"/>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Molloy" userId="08c95a74-9deb-49d2-9554-65ed232d8886" providerId="ADAL" clId="{728E8A4F-8031-452B-9741-AF516284E784}"/>
    <pc:docChg chg="undo custSel addSld modSld sldOrd">
      <pc:chgData name="Tracy Molloy" userId="08c95a74-9deb-49d2-9554-65ed232d8886" providerId="ADAL" clId="{728E8A4F-8031-452B-9741-AF516284E784}" dt="2023-12-19T08:34:36.091" v="2598" actId="20577"/>
      <pc:docMkLst>
        <pc:docMk/>
      </pc:docMkLst>
      <pc:sldChg chg="modSp mod">
        <pc:chgData name="Tracy Molloy" userId="08c95a74-9deb-49d2-9554-65ed232d8886" providerId="ADAL" clId="{728E8A4F-8031-452B-9741-AF516284E784}" dt="2023-12-15T13:50:14.019" v="31" actId="1076"/>
        <pc:sldMkLst>
          <pc:docMk/>
          <pc:sldMk cId="2275208980" sldId="283"/>
        </pc:sldMkLst>
        <pc:spChg chg="mod">
          <ac:chgData name="Tracy Molloy" userId="08c95a74-9deb-49d2-9554-65ed232d8886" providerId="ADAL" clId="{728E8A4F-8031-452B-9741-AF516284E784}" dt="2023-12-15T13:50:14.019" v="31" actId="1076"/>
          <ac:spMkLst>
            <pc:docMk/>
            <pc:sldMk cId="2275208980" sldId="283"/>
            <ac:spMk id="8" creationId="{1540F4E4-C016-46BA-AD55-23D8D89013B9}"/>
          </ac:spMkLst>
        </pc:spChg>
      </pc:sldChg>
      <pc:sldChg chg="delSp modSp add mod">
        <pc:chgData name="Tracy Molloy" userId="08c95a74-9deb-49d2-9554-65ed232d8886" providerId="ADAL" clId="{728E8A4F-8031-452B-9741-AF516284E784}" dt="2023-12-15T13:58:45.684" v="129" actId="1076"/>
        <pc:sldMkLst>
          <pc:docMk/>
          <pc:sldMk cId="3966666303" sldId="784"/>
        </pc:sldMkLst>
        <pc:spChg chg="mod">
          <ac:chgData name="Tracy Molloy" userId="08c95a74-9deb-49d2-9554-65ed232d8886" providerId="ADAL" clId="{728E8A4F-8031-452B-9741-AF516284E784}" dt="2023-12-15T13:57:37.272" v="120" actId="1076"/>
          <ac:spMkLst>
            <pc:docMk/>
            <pc:sldMk cId="3966666303" sldId="784"/>
            <ac:spMk id="2" creationId="{C056DE7B-F5CA-4E61-B0B1-BC4E7F1A33B5}"/>
          </ac:spMkLst>
        </pc:spChg>
        <pc:spChg chg="mod">
          <ac:chgData name="Tracy Molloy" userId="08c95a74-9deb-49d2-9554-65ed232d8886" providerId="ADAL" clId="{728E8A4F-8031-452B-9741-AF516284E784}" dt="2023-12-15T13:57:27.466" v="118" actId="1076"/>
          <ac:spMkLst>
            <pc:docMk/>
            <pc:sldMk cId="3966666303" sldId="784"/>
            <ac:spMk id="9" creationId="{6448F874-8971-4A61-88E8-0DFFB6C49C75}"/>
          </ac:spMkLst>
        </pc:spChg>
        <pc:spChg chg="mod">
          <ac:chgData name="Tracy Molloy" userId="08c95a74-9deb-49d2-9554-65ed232d8886" providerId="ADAL" clId="{728E8A4F-8031-452B-9741-AF516284E784}" dt="2023-12-15T13:56:12.179" v="98" actId="14100"/>
          <ac:spMkLst>
            <pc:docMk/>
            <pc:sldMk cId="3966666303" sldId="784"/>
            <ac:spMk id="44" creationId="{AD82E79F-EB49-407B-8CF6-A6DCA14C3A92}"/>
          </ac:spMkLst>
        </pc:spChg>
        <pc:spChg chg="mod">
          <ac:chgData name="Tracy Molloy" userId="08c95a74-9deb-49d2-9554-65ed232d8886" providerId="ADAL" clId="{728E8A4F-8031-452B-9741-AF516284E784}" dt="2023-12-15T13:58:25.974" v="123" actId="1076"/>
          <ac:spMkLst>
            <pc:docMk/>
            <pc:sldMk cId="3966666303" sldId="784"/>
            <ac:spMk id="45" creationId="{E539BA01-3BEA-4157-9915-DA9648F94495}"/>
          </ac:spMkLst>
        </pc:spChg>
        <pc:spChg chg="mod">
          <ac:chgData name="Tracy Molloy" userId="08c95a74-9deb-49d2-9554-65ed232d8886" providerId="ADAL" clId="{728E8A4F-8031-452B-9741-AF516284E784}" dt="2023-12-15T13:57:20.537" v="117" actId="1076"/>
          <ac:spMkLst>
            <pc:docMk/>
            <pc:sldMk cId="3966666303" sldId="784"/>
            <ac:spMk id="46" creationId="{5D2D1ACE-8907-4271-90FF-F6F80A505438}"/>
          </ac:spMkLst>
        </pc:spChg>
        <pc:spChg chg="mod">
          <ac:chgData name="Tracy Molloy" userId="08c95a74-9deb-49d2-9554-65ed232d8886" providerId="ADAL" clId="{728E8A4F-8031-452B-9741-AF516284E784}" dt="2023-12-15T13:58:29.402" v="124" actId="1076"/>
          <ac:spMkLst>
            <pc:docMk/>
            <pc:sldMk cId="3966666303" sldId="784"/>
            <ac:spMk id="49" creationId="{80E94AE3-DC98-4206-90FA-6D39CD77334F}"/>
          </ac:spMkLst>
        </pc:spChg>
        <pc:spChg chg="mod">
          <ac:chgData name="Tracy Molloy" userId="08c95a74-9deb-49d2-9554-65ed232d8886" providerId="ADAL" clId="{728E8A4F-8031-452B-9741-AF516284E784}" dt="2023-12-15T13:58:45.684" v="129" actId="1076"/>
          <ac:spMkLst>
            <pc:docMk/>
            <pc:sldMk cId="3966666303" sldId="784"/>
            <ac:spMk id="51" creationId="{C86CC0CC-FF22-41A1-9F90-53A644F0EA00}"/>
          </ac:spMkLst>
        </pc:spChg>
        <pc:picChg chg="mod">
          <ac:chgData name="Tracy Molloy" userId="08c95a74-9deb-49d2-9554-65ed232d8886" providerId="ADAL" clId="{728E8A4F-8031-452B-9741-AF516284E784}" dt="2023-12-15T13:57:03.585" v="112" actId="1076"/>
          <ac:picMkLst>
            <pc:docMk/>
            <pc:sldMk cId="3966666303" sldId="784"/>
            <ac:picMk id="5" creationId="{DE0A7763-DFD9-4840-8707-15EC242B7C7E}"/>
          </ac:picMkLst>
        </pc:picChg>
        <pc:picChg chg="mod">
          <ac:chgData name="Tracy Molloy" userId="08c95a74-9deb-49d2-9554-65ed232d8886" providerId="ADAL" clId="{728E8A4F-8031-452B-9741-AF516284E784}" dt="2023-12-15T13:57:29.999" v="119" actId="14100"/>
          <ac:picMkLst>
            <pc:docMk/>
            <pc:sldMk cId="3966666303" sldId="784"/>
            <ac:picMk id="7" creationId="{E0B72A43-11C8-40C6-9C24-776CAC9C39E1}"/>
          </ac:picMkLst>
        </pc:picChg>
        <pc:picChg chg="mod">
          <ac:chgData name="Tracy Molloy" userId="08c95a74-9deb-49d2-9554-65ed232d8886" providerId="ADAL" clId="{728E8A4F-8031-452B-9741-AF516284E784}" dt="2023-12-15T13:58:34.633" v="126" actId="1076"/>
          <ac:picMkLst>
            <pc:docMk/>
            <pc:sldMk cId="3966666303" sldId="784"/>
            <ac:picMk id="15" creationId="{468A344E-FF0A-449F-9F8A-6562CF7BAA99}"/>
          </ac:picMkLst>
        </pc:picChg>
        <pc:picChg chg="mod">
          <ac:chgData name="Tracy Molloy" userId="08c95a74-9deb-49d2-9554-65ed232d8886" providerId="ADAL" clId="{728E8A4F-8031-452B-9741-AF516284E784}" dt="2023-12-15T13:55:14.777" v="82" actId="1076"/>
          <ac:picMkLst>
            <pc:docMk/>
            <pc:sldMk cId="3966666303" sldId="784"/>
            <ac:picMk id="16" creationId="{68F367BB-090C-42EC-A164-99A4BC63EC41}"/>
          </ac:picMkLst>
        </pc:picChg>
        <pc:picChg chg="mod">
          <ac:chgData name="Tracy Molloy" userId="08c95a74-9deb-49d2-9554-65ed232d8886" providerId="ADAL" clId="{728E8A4F-8031-452B-9741-AF516284E784}" dt="2023-12-15T13:58:38.819" v="127" actId="14100"/>
          <ac:picMkLst>
            <pc:docMk/>
            <pc:sldMk cId="3966666303" sldId="784"/>
            <ac:picMk id="17" creationId="{FACDDF64-097A-4F29-9720-393FF138B034}"/>
          </ac:picMkLst>
        </pc:picChg>
        <pc:picChg chg="del mod">
          <ac:chgData name="Tracy Molloy" userId="08c95a74-9deb-49d2-9554-65ed232d8886" providerId="ADAL" clId="{728E8A4F-8031-452B-9741-AF516284E784}" dt="2023-12-15T13:56:40.111" v="105" actId="21"/>
          <ac:picMkLst>
            <pc:docMk/>
            <pc:sldMk cId="3966666303" sldId="784"/>
            <ac:picMk id="18" creationId="{FBF66194-D323-4D30-9110-6A2D84450841}"/>
          </ac:picMkLst>
        </pc:picChg>
        <pc:picChg chg="mod">
          <ac:chgData name="Tracy Molloy" userId="08c95a74-9deb-49d2-9554-65ed232d8886" providerId="ADAL" clId="{728E8A4F-8031-452B-9741-AF516284E784}" dt="2023-12-15T13:58:21.616" v="122" actId="1076"/>
          <ac:picMkLst>
            <pc:docMk/>
            <pc:sldMk cId="3966666303" sldId="784"/>
            <ac:picMk id="33" creationId="{3934259A-0E23-4A48-8B20-1FAD0709C06D}"/>
          </ac:picMkLst>
        </pc:picChg>
        <pc:picChg chg="mod">
          <ac:chgData name="Tracy Molloy" userId="08c95a74-9deb-49d2-9554-65ed232d8886" providerId="ADAL" clId="{728E8A4F-8031-452B-9741-AF516284E784}" dt="2023-12-15T13:56:44.784" v="107" actId="14100"/>
          <ac:picMkLst>
            <pc:docMk/>
            <pc:sldMk cId="3966666303" sldId="784"/>
            <ac:picMk id="39" creationId="{B47E0E73-F967-405D-90C2-C02EC6D377A5}"/>
          </ac:picMkLst>
        </pc:picChg>
      </pc:sldChg>
      <pc:sldChg chg="addSp modSp mod">
        <pc:chgData name="Tracy Molloy" userId="08c95a74-9deb-49d2-9554-65ed232d8886" providerId="ADAL" clId="{728E8A4F-8031-452B-9741-AF516284E784}" dt="2023-12-18T15:16:48.062" v="1662" actId="5793"/>
        <pc:sldMkLst>
          <pc:docMk/>
          <pc:sldMk cId="1835937068" sldId="802"/>
        </pc:sldMkLst>
        <pc:spChg chg="mod">
          <ac:chgData name="Tracy Molloy" userId="08c95a74-9deb-49d2-9554-65ed232d8886" providerId="ADAL" clId="{728E8A4F-8031-452B-9741-AF516284E784}" dt="2023-12-18T15:16:48.062" v="1662" actId="5793"/>
          <ac:spMkLst>
            <pc:docMk/>
            <pc:sldMk cId="1835937068" sldId="802"/>
            <ac:spMk id="3" creationId="{014E73F3-9D67-48BC-99F7-7B6A5702603D}"/>
          </ac:spMkLst>
        </pc:spChg>
        <pc:picChg chg="add mod">
          <ac:chgData name="Tracy Molloy" userId="08c95a74-9deb-49d2-9554-65ed232d8886" providerId="ADAL" clId="{728E8A4F-8031-452B-9741-AF516284E784}" dt="2023-12-15T13:50:59.058" v="41" actId="1076"/>
          <ac:picMkLst>
            <pc:docMk/>
            <pc:sldMk cId="1835937068" sldId="802"/>
            <ac:picMk id="5" creationId="{1B8D4703-FDB9-5B5A-504E-C91F738754CF}"/>
          </ac:picMkLst>
        </pc:picChg>
      </pc:sldChg>
      <pc:sldChg chg="addSp modSp mod">
        <pc:chgData name="Tracy Molloy" userId="08c95a74-9deb-49d2-9554-65ed232d8886" providerId="ADAL" clId="{728E8A4F-8031-452B-9741-AF516284E784}" dt="2023-12-15T14:24:07.432" v="140" actId="20577"/>
        <pc:sldMkLst>
          <pc:docMk/>
          <pc:sldMk cId="3926590949" sldId="804"/>
        </pc:sldMkLst>
        <pc:spChg chg="mod">
          <ac:chgData name="Tracy Molloy" userId="08c95a74-9deb-49d2-9554-65ed232d8886" providerId="ADAL" clId="{728E8A4F-8031-452B-9741-AF516284E784}" dt="2023-12-15T14:24:07.432" v="140" actId="20577"/>
          <ac:spMkLst>
            <pc:docMk/>
            <pc:sldMk cId="3926590949" sldId="804"/>
            <ac:spMk id="3" creationId="{014E73F3-9D67-48BC-99F7-7B6A5702603D}"/>
          </ac:spMkLst>
        </pc:spChg>
        <pc:picChg chg="add mod">
          <ac:chgData name="Tracy Molloy" userId="08c95a74-9deb-49d2-9554-65ed232d8886" providerId="ADAL" clId="{728E8A4F-8031-452B-9741-AF516284E784}" dt="2023-12-15T14:24:01.935" v="133" actId="1076"/>
          <ac:picMkLst>
            <pc:docMk/>
            <pc:sldMk cId="3926590949" sldId="804"/>
            <ac:picMk id="4" creationId="{ECF2F357-3351-717C-B812-6B8604339685}"/>
          </ac:picMkLst>
        </pc:picChg>
      </pc:sldChg>
      <pc:sldChg chg="addSp modSp mod modNotesTx">
        <pc:chgData name="Tracy Molloy" userId="08c95a74-9deb-49d2-9554-65ed232d8886" providerId="ADAL" clId="{728E8A4F-8031-452B-9741-AF516284E784}" dt="2023-12-18T15:27:57.589" v="2592" actId="20577"/>
        <pc:sldMkLst>
          <pc:docMk/>
          <pc:sldMk cId="1431479818" sldId="805"/>
        </pc:sldMkLst>
        <pc:spChg chg="mod">
          <ac:chgData name="Tracy Molloy" userId="08c95a74-9deb-49d2-9554-65ed232d8886" providerId="ADAL" clId="{728E8A4F-8031-452B-9741-AF516284E784}" dt="2023-12-15T13:54:37.486" v="77" actId="1076"/>
          <ac:spMkLst>
            <pc:docMk/>
            <pc:sldMk cId="1431479818" sldId="805"/>
            <ac:spMk id="3" creationId="{014E73F3-9D67-48BC-99F7-7B6A5702603D}"/>
          </ac:spMkLst>
        </pc:spChg>
        <pc:spChg chg="mod">
          <ac:chgData name="Tracy Molloy" userId="08c95a74-9deb-49d2-9554-65ed232d8886" providerId="ADAL" clId="{728E8A4F-8031-452B-9741-AF516284E784}" dt="2023-12-15T13:53:06.983" v="57" actId="1076"/>
          <ac:spMkLst>
            <pc:docMk/>
            <pc:sldMk cId="1431479818" sldId="805"/>
            <ac:spMk id="5" creationId="{0079E2D9-B602-71DE-F2C3-9BA145562729}"/>
          </ac:spMkLst>
        </pc:spChg>
        <pc:picChg chg="add mod">
          <ac:chgData name="Tracy Molloy" userId="08c95a74-9deb-49d2-9554-65ed232d8886" providerId="ADAL" clId="{728E8A4F-8031-452B-9741-AF516284E784}" dt="2023-12-15T13:54:40.806" v="78" actId="1076"/>
          <ac:picMkLst>
            <pc:docMk/>
            <pc:sldMk cId="1431479818" sldId="805"/>
            <ac:picMk id="4" creationId="{E61D6AC2-6AA1-AE76-3640-0E57BA1FBE5C}"/>
          </ac:picMkLst>
        </pc:picChg>
      </pc:sldChg>
      <pc:sldChg chg="addSp delSp modSp mod modNotesTx">
        <pc:chgData name="Tracy Molloy" userId="08c95a74-9deb-49d2-9554-65ed232d8886" providerId="ADAL" clId="{728E8A4F-8031-452B-9741-AF516284E784}" dt="2023-12-15T14:50:42.395" v="415" actId="14100"/>
        <pc:sldMkLst>
          <pc:docMk/>
          <pc:sldMk cId="1810530354" sldId="807"/>
        </pc:sldMkLst>
        <pc:spChg chg="mod">
          <ac:chgData name="Tracy Molloy" userId="08c95a74-9deb-49d2-9554-65ed232d8886" providerId="ADAL" clId="{728E8A4F-8031-452B-9741-AF516284E784}" dt="2023-12-15T14:50:42.395" v="415" actId="14100"/>
          <ac:spMkLst>
            <pc:docMk/>
            <pc:sldMk cId="1810530354" sldId="807"/>
            <ac:spMk id="3" creationId="{014E73F3-9D67-48BC-99F7-7B6A5702603D}"/>
          </ac:spMkLst>
        </pc:spChg>
        <pc:picChg chg="add del mod">
          <ac:chgData name="Tracy Molloy" userId="08c95a74-9deb-49d2-9554-65ed232d8886" providerId="ADAL" clId="{728E8A4F-8031-452B-9741-AF516284E784}" dt="2023-12-15T14:48:30.477" v="407" actId="478"/>
          <ac:picMkLst>
            <pc:docMk/>
            <pc:sldMk cId="1810530354" sldId="807"/>
            <ac:picMk id="4" creationId="{7D78A76D-331D-679D-EA05-21EA6CBC854B}"/>
          </ac:picMkLst>
        </pc:picChg>
        <pc:picChg chg="add mod">
          <ac:chgData name="Tracy Molloy" userId="08c95a74-9deb-49d2-9554-65ed232d8886" providerId="ADAL" clId="{728E8A4F-8031-452B-9741-AF516284E784}" dt="2023-12-15T14:50:34.765" v="412" actId="1076"/>
          <ac:picMkLst>
            <pc:docMk/>
            <pc:sldMk cId="1810530354" sldId="807"/>
            <ac:picMk id="5" creationId="{12C0E65B-F788-527C-782B-A77009626AC6}"/>
          </ac:picMkLst>
        </pc:picChg>
      </pc:sldChg>
      <pc:sldChg chg="modSp mod ord">
        <pc:chgData name="Tracy Molloy" userId="08c95a74-9deb-49d2-9554-65ed232d8886" providerId="ADAL" clId="{728E8A4F-8031-452B-9741-AF516284E784}" dt="2023-12-15T14:51:24.783" v="420"/>
        <pc:sldMkLst>
          <pc:docMk/>
          <pc:sldMk cId="2229692618" sldId="808"/>
        </pc:sldMkLst>
        <pc:picChg chg="mod">
          <ac:chgData name="Tracy Molloy" userId="08c95a74-9deb-49d2-9554-65ed232d8886" providerId="ADAL" clId="{728E8A4F-8031-452B-9741-AF516284E784}" dt="2023-12-15T14:51:16.729" v="416" actId="1076"/>
          <ac:picMkLst>
            <pc:docMk/>
            <pc:sldMk cId="2229692618" sldId="808"/>
            <ac:picMk id="5" creationId="{3482F98C-69DC-EB45-0350-04A8D1A1AA21}"/>
          </ac:picMkLst>
        </pc:picChg>
      </pc:sldChg>
      <pc:sldChg chg="addSp delSp modSp mod setBg">
        <pc:chgData name="Tracy Molloy" userId="08c95a74-9deb-49d2-9554-65ed232d8886" providerId="ADAL" clId="{728E8A4F-8031-452B-9741-AF516284E784}" dt="2023-12-15T14:44:50.551" v="396" actId="478"/>
        <pc:sldMkLst>
          <pc:docMk/>
          <pc:sldMk cId="1592389169" sldId="811"/>
        </pc:sldMkLst>
        <pc:spChg chg="mod">
          <ac:chgData name="Tracy Molloy" userId="08c95a74-9deb-49d2-9554-65ed232d8886" providerId="ADAL" clId="{728E8A4F-8031-452B-9741-AF516284E784}" dt="2023-12-15T14:34:24.555" v="373" actId="1076"/>
          <ac:spMkLst>
            <pc:docMk/>
            <pc:sldMk cId="1592389169" sldId="811"/>
            <ac:spMk id="2" creationId="{669DFDEA-71F9-4222-95C0-EB921A76C308}"/>
          </ac:spMkLst>
        </pc:spChg>
        <pc:spChg chg="add del mod">
          <ac:chgData name="Tracy Molloy" userId="08c95a74-9deb-49d2-9554-65ed232d8886" providerId="ADAL" clId="{728E8A4F-8031-452B-9741-AF516284E784}" dt="2023-12-15T14:34:27.412" v="374" actId="20577"/>
          <ac:spMkLst>
            <pc:docMk/>
            <pc:sldMk cId="1592389169" sldId="811"/>
            <ac:spMk id="3" creationId="{014E73F3-9D67-48BC-99F7-7B6A5702603D}"/>
          </ac:spMkLst>
        </pc:spChg>
        <pc:spChg chg="add mod">
          <ac:chgData name="Tracy Molloy" userId="08c95a74-9deb-49d2-9554-65ed232d8886" providerId="ADAL" clId="{728E8A4F-8031-452B-9741-AF516284E784}" dt="2023-12-15T14:34:49.774" v="380" actId="207"/>
          <ac:spMkLst>
            <pc:docMk/>
            <pc:sldMk cId="1592389169" sldId="811"/>
            <ac:spMk id="4" creationId="{49069A52-694E-36CF-E4C4-EC9CD82D9BA4}"/>
          </ac:spMkLst>
        </pc:spChg>
        <pc:spChg chg="add mod">
          <ac:chgData name="Tracy Molloy" userId="08c95a74-9deb-49d2-9554-65ed232d8886" providerId="ADAL" clId="{728E8A4F-8031-452B-9741-AF516284E784}" dt="2023-12-15T14:42:48.029" v="382" actId="207"/>
          <ac:spMkLst>
            <pc:docMk/>
            <pc:sldMk cId="1592389169" sldId="811"/>
            <ac:spMk id="6" creationId="{92D44316-56BD-CE15-967D-4FE1A2277B3D}"/>
          </ac:spMkLst>
        </pc:spChg>
        <pc:spChg chg="add mod">
          <ac:chgData name="Tracy Molloy" userId="08c95a74-9deb-49d2-9554-65ed232d8886" providerId="ADAL" clId="{728E8A4F-8031-452B-9741-AF516284E784}" dt="2023-12-15T14:43:19.458" v="383" actId="207"/>
          <ac:spMkLst>
            <pc:docMk/>
            <pc:sldMk cId="1592389169" sldId="811"/>
            <ac:spMk id="9" creationId="{6D92A8EC-1F2B-97AF-06FD-19A9ED687064}"/>
          </ac:spMkLst>
        </pc:spChg>
        <pc:spChg chg="add mod">
          <ac:chgData name="Tracy Molloy" userId="08c95a74-9deb-49d2-9554-65ed232d8886" providerId="ADAL" clId="{728E8A4F-8031-452B-9741-AF516284E784}" dt="2023-12-15T14:43:43.212" v="384" actId="207"/>
          <ac:spMkLst>
            <pc:docMk/>
            <pc:sldMk cId="1592389169" sldId="811"/>
            <ac:spMk id="10" creationId="{D4474BCC-967D-7158-353A-6D715C10DD96}"/>
          </ac:spMkLst>
        </pc:spChg>
        <pc:spChg chg="add mod">
          <ac:chgData name="Tracy Molloy" userId="08c95a74-9deb-49d2-9554-65ed232d8886" providerId="ADAL" clId="{728E8A4F-8031-452B-9741-AF516284E784}" dt="2023-12-15T14:44:22.580" v="392" actId="688"/>
          <ac:spMkLst>
            <pc:docMk/>
            <pc:sldMk cId="1592389169" sldId="811"/>
            <ac:spMk id="11" creationId="{47882686-07BD-CFC0-E2F5-21BD418F6C2F}"/>
          </ac:spMkLst>
        </pc:spChg>
        <pc:spChg chg="add del">
          <ac:chgData name="Tracy Molloy" userId="08c95a74-9deb-49d2-9554-65ed232d8886" providerId="ADAL" clId="{728E8A4F-8031-452B-9741-AF516284E784}" dt="2023-12-15T14:27:45.229" v="173" actId="26606"/>
          <ac:spMkLst>
            <pc:docMk/>
            <pc:sldMk cId="1592389169" sldId="811"/>
            <ac:spMk id="12" creationId="{B50AB553-2A96-4A92-96F2-93548E096954}"/>
          </ac:spMkLst>
        </pc:spChg>
        <pc:spChg chg="add mod">
          <ac:chgData name="Tracy Molloy" userId="08c95a74-9deb-49d2-9554-65ed232d8886" providerId="ADAL" clId="{728E8A4F-8031-452B-9741-AF516284E784}" dt="2023-12-15T14:44:16.111" v="389" actId="688"/>
          <ac:spMkLst>
            <pc:docMk/>
            <pc:sldMk cId="1592389169" sldId="811"/>
            <ac:spMk id="13" creationId="{A9FD7B72-07EA-A920-BBC5-7E8EF7C6690A}"/>
          </ac:spMkLst>
        </pc:spChg>
        <pc:spChg chg="add mod">
          <ac:chgData name="Tracy Molloy" userId="08c95a74-9deb-49d2-9554-65ed232d8886" providerId="ADAL" clId="{728E8A4F-8031-452B-9741-AF516284E784}" dt="2023-12-15T14:44:18.042" v="390"/>
          <ac:spMkLst>
            <pc:docMk/>
            <pc:sldMk cId="1592389169" sldId="811"/>
            <ac:spMk id="14" creationId="{D37A764E-9AE6-B2BE-0E27-E47A0FAA2B09}"/>
          </ac:spMkLst>
        </pc:spChg>
        <pc:spChg chg="add del mod">
          <ac:chgData name="Tracy Molloy" userId="08c95a74-9deb-49d2-9554-65ed232d8886" providerId="ADAL" clId="{728E8A4F-8031-452B-9741-AF516284E784}" dt="2023-12-15T14:44:50.551" v="396" actId="478"/>
          <ac:spMkLst>
            <pc:docMk/>
            <pc:sldMk cId="1592389169" sldId="811"/>
            <ac:spMk id="15" creationId="{A5A9105B-2B33-AADA-3E78-28F8DF6AD22D}"/>
          </ac:spMkLst>
        </pc:spChg>
        <pc:graphicFrameChg chg="add del">
          <ac:chgData name="Tracy Molloy" userId="08c95a74-9deb-49d2-9554-65ed232d8886" providerId="ADAL" clId="{728E8A4F-8031-452B-9741-AF516284E784}" dt="2023-12-15T14:27:45.229" v="173" actId="26606"/>
          <ac:graphicFrameMkLst>
            <pc:docMk/>
            <pc:sldMk cId="1592389169" sldId="811"/>
            <ac:graphicFrameMk id="7" creationId="{E3F6000D-6DAC-062B-E72B-9A1434625867}"/>
          </ac:graphicFrameMkLst>
        </pc:graphicFrameChg>
        <pc:picChg chg="add del">
          <ac:chgData name="Tracy Molloy" userId="08c95a74-9deb-49d2-9554-65ed232d8886" providerId="ADAL" clId="{728E8A4F-8031-452B-9741-AF516284E784}" dt="2023-12-15T14:27:45.229" v="173" actId="26606"/>
          <ac:picMkLst>
            <pc:docMk/>
            <pc:sldMk cId="1592389169" sldId="811"/>
            <ac:picMk id="8" creationId="{7D735F84-FABE-C229-7049-1B5599DA755F}"/>
          </ac:picMkLst>
        </pc:picChg>
      </pc:sldChg>
      <pc:sldChg chg="addSp delSp modSp add mod setBg">
        <pc:chgData name="Tracy Molloy" userId="08c95a74-9deb-49d2-9554-65ed232d8886" providerId="ADAL" clId="{728E8A4F-8031-452B-9741-AF516284E784}" dt="2023-12-15T14:26:47.479" v="166" actId="1076"/>
        <pc:sldMkLst>
          <pc:docMk/>
          <pc:sldMk cId="3777950167" sldId="815"/>
        </pc:sldMkLst>
        <pc:spChg chg="del">
          <ac:chgData name="Tracy Molloy" userId="08c95a74-9deb-49d2-9554-65ed232d8886" providerId="ADAL" clId="{728E8A4F-8031-452B-9741-AF516284E784}" dt="2023-12-15T14:25:25.612" v="144" actId="478"/>
          <ac:spMkLst>
            <pc:docMk/>
            <pc:sldMk cId="3777950167" sldId="815"/>
            <ac:spMk id="2" creationId="{669DFDEA-71F9-4222-95C0-EB921A76C308}"/>
          </ac:spMkLst>
        </pc:spChg>
        <pc:spChg chg="del">
          <ac:chgData name="Tracy Molloy" userId="08c95a74-9deb-49d2-9554-65ed232d8886" providerId="ADAL" clId="{728E8A4F-8031-452B-9741-AF516284E784}" dt="2023-12-15T14:25:20.601" v="142" actId="478"/>
          <ac:spMkLst>
            <pc:docMk/>
            <pc:sldMk cId="3777950167" sldId="815"/>
            <ac:spMk id="3" creationId="{014E73F3-9D67-48BC-99F7-7B6A5702603D}"/>
          </ac:spMkLst>
        </pc:spChg>
        <pc:spChg chg="ord">
          <ac:chgData name="Tracy Molloy" userId="08c95a74-9deb-49d2-9554-65ed232d8886" providerId="ADAL" clId="{728E8A4F-8031-452B-9741-AF516284E784}" dt="2023-12-15T14:26:27.453" v="160" actId="26606"/>
          <ac:spMkLst>
            <pc:docMk/>
            <pc:sldMk cId="3777950167" sldId="815"/>
            <ac:spMk id="5" creationId="{0079E2D9-B602-71DE-F2C3-9BA145562729}"/>
          </ac:spMkLst>
        </pc:spChg>
        <pc:spChg chg="add del mod">
          <ac:chgData name="Tracy Molloy" userId="08c95a74-9deb-49d2-9554-65ed232d8886" providerId="ADAL" clId="{728E8A4F-8031-452B-9741-AF516284E784}" dt="2023-12-15T14:25:40.777" v="150" actId="21"/>
          <ac:spMkLst>
            <pc:docMk/>
            <pc:sldMk cId="3777950167" sldId="815"/>
            <ac:spMk id="6" creationId="{8203CE31-B6D8-4292-4F17-3D87AE9CC9F2}"/>
          </ac:spMkLst>
        </pc:spChg>
        <pc:spChg chg="add del mod">
          <ac:chgData name="Tracy Molloy" userId="08c95a74-9deb-49d2-9554-65ed232d8886" providerId="ADAL" clId="{728E8A4F-8031-452B-9741-AF516284E784}" dt="2023-12-15T14:25:37.887" v="149" actId="21"/>
          <ac:spMkLst>
            <pc:docMk/>
            <pc:sldMk cId="3777950167" sldId="815"/>
            <ac:spMk id="10" creationId="{B9F0D580-02E1-8F92-6C40-B8DB89A7E2B3}"/>
          </ac:spMkLst>
        </pc:spChg>
        <pc:spChg chg="add del">
          <ac:chgData name="Tracy Molloy" userId="08c95a74-9deb-49d2-9554-65ed232d8886" providerId="ADAL" clId="{728E8A4F-8031-452B-9741-AF516284E784}" dt="2023-12-15T14:26:25.087" v="157" actId="26606"/>
          <ac:spMkLst>
            <pc:docMk/>
            <pc:sldMk cId="3777950167" sldId="815"/>
            <ac:spMk id="17" creationId="{5F9CFCE6-877F-4858-B8BD-2C52CA8AFBC4}"/>
          </ac:spMkLst>
        </pc:spChg>
        <pc:spChg chg="add del">
          <ac:chgData name="Tracy Molloy" userId="08c95a74-9deb-49d2-9554-65ed232d8886" providerId="ADAL" clId="{728E8A4F-8031-452B-9741-AF516284E784}" dt="2023-12-15T14:26:25.087" v="157" actId="26606"/>
          <ac:spMkLst>
            <pc:docMk/>
            <pc:sldMk cId="3777950167" sldId="815"/>
            <ac:spMk id="19" creationId="{8213F8A0-12AE-4514-8372-0DD766EC28EE}"/>
          </ac:spMkLst>
        </pc:spChg>
        <pc:spChg chg="add del">
          <ac:chgData name="Tracy Molloy" userId="08c95a74-9deb-49d2-9554-65ed232d8886" providerId="ADAL" clId="{728E8A4F-8031-452B-9741-AF516284E784}" dt="2023-12-15T14:26:25.087" v="157" actId="26606"/>
          <ac:spMkLst>
            <pc:docMk/>
            <pc:sldMk cId="3777950167" sldId="815"/>
            <ac:spMk id="21" creationId="{9EFF17D4-9A8C-4CE5-B096-D8CCD4400437}"/>
          </ac:spMkLst>
        </pc:spChg>
        <pc:spChg chg="add del">
          <ac:chgData name="Tracy Molloy" userId="08c95a74-9deb-49d2-9554-65ed232d8886" providerId="ADAL" clId="{728E8A4F-8031-452B-9741-AF516284E784}" dt="2023-12-15T14:26:27.453" v="159" actId="26606"/>
          <ac:spMkLst>
            <pc:docMk/>
            <pc:sldMk cId="3777950167" sldId="815"/>
            <ac:spMk id="23" creationId="{0205D939-00C4-4F2E-9797-3170DD040D90}"/>
          </ac:spMkLst>
        </pc:spChg>
        <pc:spChg chg="add del">
          <ac:chgData name="Tracy Molloy" userId="08c95a74-9deb-49d2-9554-65ed232d8886" providerId="ADAL" clId="{728E8A4F-8031-452B-9741-AF516284E784}" dt="2023-12-15T14:26:27.453" v="159" actId="26606"/>
          <ac:spMkLst>
            <pc:docMk/>
            <pc:sldMk cId="3777950167" sldId="815"/>
            <ac:spMk id="24" creationId="{38EE4E44-1403-472B-8C01-D354CB8F5AE7}"/>
          </ac:spMkLst>
        </pc:spChg>
        <pc:spChg chg="add del">
          <ac:chgData name="Tracy Molloy" userId="08c95a74-9deb-49d2-9554-65ed232d8886" providerId="ADAL" clId="{728E8A4F-8031-452B-9741-AF516284E784}" dt="2023-12-15T14:26:27.453" v="159" actId="26606"/>
          <ac:spMkLst>
            <pc:docMk/>
            <pc:sldMk cId="3777950167" sldId="815"/>
            <ac:spMk id="25" creationId="{583CCE40-4C5F-42D3-86D9-7892AD1E98E3}"/>
          </ac:spMkLst>
        </pc:spChg>
        <pc:spChg chg="add">
          <ac:chgData name="Tracy Molloy" userId="08c95a74-9deb-49d2-9554-65ed232d8886" providerId="ADAL" clId="{728E8A4F-8031-452B-9741-AF516284E784}" dt="2023-12-15T14:26:27.453" v="160" actId="26606"/>
          <ac:spMkLst>
            <pc:docMk/>
            <pc:sldMk cId="3777950167" sldId="815"/>
            <ac:spMk id="27" creationId="{5F9CFCE6-877F-4858-B8BD-2C52CA8AFBC4}"/>
          </ac:spMkLst>
        </pc:spChg>
        <pc:spChg chg="add">
          <ac:chgData name="Tracy Molloy" userId="08c95a74-9deb-49d2-9554-65ed232d8886" providerId="ADAL" clId="{728E8A4F-8031-452B-9741-AF516284E784}" dt="2023-12-15T14:26:27.453" v="160" actId="26606"/>
          <ac:spMkLst>
            <pc:docMk/>
            <pc:sldMk cId="3777950167" sldId="815"/>
            <ac:spMk id="28" creationId="{8213F8A0-12AE-4514-8372-0DD766EC28EE}"/>
          </ac:spMkLst>
        </pc:spChg>
        <pc:spChg chg="add">
          <ac:chgData name="Tracy Molloy" userId="08c95a74-9deb-49d2-9554-65ed232d8886" providerId="ADAL" clId="{728E8A4F-8031-452B-9741-AF516284E784}" dt="2023-12-15T14:26:27.453" v="160" actId="26606"/>
          <ac:spMkLst>
            <pc:docMk/>
            <pc:sldMk cId="3777950167" sldId="815"/>
            <ac:spMk id="29" creationId="{9EFF17D4-9A8C-4CE5-B096-D8CCD4400437}"/>
          </ac:spMkLst>
        </pc:spChg>
        <pc:picChg chg="add mod ord">
          <ac:chgData name="Tracy Molloy" userId="08c95a74-9deb-49d2-9554-65ed232d8886" providerId="ADAL" clId="{728E8A4F-8031-452B-9741-AF516284E784}" dt="2023-12-15T14:26:47.479" v="166" actId="1076"/>
          <ac:picMkLst>
            <pc:docMk/>
            <pc:sldMk cId="3777950167" sldId="815"/>
            <ac:picMk id="8" creationId="{E4D16337-0519-EEC4-E7D0-B7D3A2E06F6F}"/>
          </ac:picMkLst>
        </pc:picChg>
        <pc:picChg chg="add mod">
          <ac:chgData name="Tracy Molloy" userId="08c95a74-9deb-49d2-9554-65ed232d8886" providerId="ADAL" clId="{728E8A4F-8031-452B-9741-AF516284E784}" dt="2023-12-15T14:26:40.569" v="164" actId="1076"/>
          <ac:picMkLst>
            <pc:docMk/>
            <pc:sldMk cId="3777950167" sldId="815"/>
            <ac:picMk id="12" creationId="{8E409B25-8D55-CBEB-437D-25CD60B488D3}"/>
          </ac:picMkLst>
        </pc:picChg>
      </pc:sldChg>
      <pc:sldChg chg="addSp delSp modSp add mod modAnim">
        <pc:chgData name="Tracy Molloy" userId="08c95a74-9deb-49d2-9554-65ed232d8886" providerId="ADAL" clId="{728E8A4F-8031-452B-9741-AF516284E784}" dt="2023-12-19T08:34:36.091" v="2598" actId="20577"/>
        <pc:sldMkLst>
          <pc:docMk/>
          <pc:sldMk cId="4291533139" sldId="816"/>
        </pc:sldMkLst>
        <pc:spChg chg="mod">
          <ac:chgData name="Tracy Molloy" userId="08c95a74-9deb-49d2-9554-65ed232d8886" providerId="ADAL" clId="{728E8A4F-8031-452B-9741-AF516284E784}" dt="2023-12-18T14:43:16.567" v="766" actId="20577"/>
          <ac:spMkLst>
            <pc:docMk/>
            <pc:sldMk cId="4291533139" sldId="816"/>
            <ac:spMk id="2" creationId="{669DFDEA-71F9-4222-95C0-EB921A76C308}"/>
          </ac:spMkLst>
        </pc:spChg>
        <pc:spChg chg="del mod">
          <ac:chgData name="Tracy Molloy" userId="08c95a74-9deb-49d2-9554-65ed232d8886" providerId="ADAL" clId="{728E8A4F-8031-452B-9741-AF516284E784}" dt="2023-12-18T14:43:43.069" v="771" actId="478"/>
          <ac:spMkLst>
            <pc:docMk/>
            <pc:sldMk cId="4291533139" sldId="816"/>
            <ac:spMk id="3" creationId="{014E73F3-9D67-48BC-99F7-7B6A5702603D}"/>
          </ac:spMkLst>
        </pc:spChg>
        <pc:spChg chg="add del mod">
          <ac:chgData name="Tracy Molloy" userId="08c95a74-9deb-49d2-9554-65ed232d8886" providerId="ADAL" clId="{728E8A4F-8031-452B-9741-AF516284E784}" dt="2023-12-18T15:28:23.463" v="2593" actId="478"/>
          <ac:spMkLst>
            <pc:docMk/>
            <pc:sldMk cId="4291533139" sldId="816"/>
            <ac:spMk id="7" creationId="{599D54D4-8E1B-DB8B-FDEE-B2984FE9B522}"/>
          </ac:spMkLst>
        </pc:spChg>
        <pc:spChg chg="add del mod">
          <ac:chgData name="Tracy Molloy" userId="08c95a74-9deb-49d2-9554-65ed232d8886" providerId="ADAL" clId="{728E8A4F-8031-452B-9741-AF516284E784}" dt="2023-12-18T14:43:52.753" v="774"/>
          <ac:spMkLst>
            <pc:docMk/>
            <pc:sldMk cId="4291533139" sldId="816"/>
            <ac:spMk id="8" creationId="{2802BD7E-E4E7-33D4-9F0B-CA97B51AA1CE}"/>
          </ac:spMkLst>
        </pc:spChg>
        <pc:spChg chg="add mod">
          <ac:chgData name="Tracy Molloy" userId="08c95a74-9deb-49d2-9554-65ed232d8886" providerId="ADAL" clId="{728E8A4F-8031-452B-9741-AF516284E784}" dt="2023-12-19T08:34:36.091" v="2598" actId="20577"/>
          <ac:spMkLst>
            <pc:docMk/>
            <pc:sldMk cId="4291533139" sldId="816"/>
            <ac:spMk id="9" creationId="{8F5426D9-95E9-296B-81ED-4CF44ACF340A}"/>
          </ac:spMkLst>
        </pc:spChg>
        <pc:spChg chg="add mod">
          <ac:chgData name="Tracy Molloy" userId="08c95a74-9deb-49d2-9554-65ed232d8886" providerId="ADAL" clId="{728E8A4F-8031-452B-9741-AF516284E784}" dt="2023-12-18T15:05:47.234" v="1307" actId="20577"/>
          <ac:spMkLst>
            <pc:docMk/>
            <pc:sldMk cId="4291533139" sldId="816"/>
            <ac:spMk id="10" creationId="{45C61BED-20C8-F6E6-FE92-FC2C6D1B3790}"/>
          </ac:spMkLst>
        </pc:spChg>
        <pc:spChg chg="add mod">
          <ac:chgData name="Tracy Molloy" userId="08c95a74-9deb-49d2-9554-65ed232d8886" providerId="ADAL" clId="{728E8A4F-8031-452B-9741-AF516284E784}" dt="2023-12-18T15:19:28.200" v="1664" actId="1076"/>
          <ac:spMkLst>
            <pc:docMk/>
            <pc:sldMk cId="4291533139" sldId="816"/>
            <ac:spMk id="11" creationId="{17B2998E-88DE-B989-2B80-DECB531F4832}"/>
          </ac:spMkLst>
        </pc:spChg>
        <pc:picChg chg="del">
          <ac:chgData name="Tracy Molloy" userId="08c95a74-9deb-49d2-9554-65ed232d8886" providerId="ADAL" clId="{728E8A4F-8031-452B-9741-AF516284E784}" dt="2023-12-18T10:50:47.688" v="649" actId="478"/>
          <ac:picMkLst>
            <pc:docMk/>
            <pc:sldMk cId="4291533139" sldId="816"/>
            <ac:picMk id="4" creationId="{E61D6AC2-6AA1-AE76-3640-0E57BA1FBE5C}"/>
          </ac:picMkLst>
        </pc:picChg>
      </pc:sldChg>
      <pc:sldChg chg="addSp modSp add mod ord modNotesTx">
        <pc:chgData name="Tracy Molloy" userId="08c95a74-9deb-49d2-9554-65ed232d8886" providerId="ADAL" clId="{728E8A4F-8031-452B-9741-AF516284E784}" dt="2023-12-19T08:29:41.648" v="2596"/>
        <pc:sldMkLst>
          <pc:docMk/>
          <pc:sldMk cId="4117575085" sldId="817"/>
        </pc:sldMkLst>
        <pc:spChg chg="mod">
          <ac:chgData name="Tracy Molloy" userId="08c95a74-9deb-49d2-9554-65ed232d8886" providerId="ADAL" clId="{728E8A4F-8031-452B-9741-AF516284E784}" dt="2023-12-18T10:59:17.857" v="751" actId="313"/>
          <ac:spMkLst>
            <pc:docMk/>
            <pc:sldMk cId="4117575085" sldId="817"/>
            <ac:spMk id="2" creationId="{669DFDEA-71F9-4222-95C0-EB921A76C308}"/>
          </ac:spMkLst>
        </pc:spChg>
        <pc:spChg chg="mod">
          <ac:chgData name="Tracy Molloy" userId="08c95a74-9deb-49d2-9554-65ed232d8886" providerId="ADAL" clId="{728E8A4F-8031-452B-9741-AF516284E784}" dt="2023-12-18T11:01:17.862" v="762" actId="20577"/>
          <ac:spMkLst>
            <pc:docMk/>
            <pc:sldMk cId="4117575085" sldId="817"/>
            <ac:spMk id="3" creationId="{014E73F3-9D67-48BC-99F7-7B6A5702603D}"/>
          </ac:spMkLst>
        </pc:spChg>
        <pc:picChg chg="add mod">
          <ac:chgData name="Tracy Molloy" userId="08c95a74-9deb-49d2-9554-65ed232d8886" providerId="ADAL" clId="{728E8A4F-8031-452B-9741-AF516284E784}" dt="2023-12-18T11:00:30.756" v="755" actId="1076"/>
          <ac:picMkLst>
            <pc:docMk/>
            <pc:sldMk cId="4117575085" sldId="817"/>
            <ac:picMk id="1026" creationId="{18FB54B8-F454-5292-6E11-D15FA8E73A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E5DF6-77FB-4BC8-924D-72A7F1BC1603}" type="datetimeFigureOut">
              <a:rPr lang="en-GB" smtClean="0"/>
              <a:t>19/12/2023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250119-6AED-4C24-AEEE-47240CA22B0B}" type="slidenum">
              <a:rPr lang="en-GB" smtClean="0"/>
              <a:t>‹#›</a:t>
            </a:fld>
            <a:endParaRPr lang="en-GB"/>
          </a:p>
        </p:txBody>
      </p:sp>
    </p:spTree>
    <p:extLst>
      <p:ext uri="{BB962C8B-B14F-4D97-AF65-F5344CB8AC3E}">
        <p14:creationId xmlns:p14="http://schemas.microsoft.com/office/powerpoint/2010/main" val="4262711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250119-6AED-4C24-AEEE-47240CA22B0B}" type="slidenum">
              <a:rPr lang="en-GB" smtClean="0"/>
              <a:t>5</a:t>
            </a:fld>
            <a:endParaRPr lang="en-GB"/>
          </a:p>
        </p:txBody>
      </p:sp>
    </p:spTree>
    <p:extLst>
      <p:ext uri="{BB962C8B-B14F-4D97-AF65-F5344CB8AC3E}">
        <p14:creationId xmlns:p14="http://schemas.microsoft.com/office/powerpoint/2010/main" val="4141530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stories on CO are posted by authors, however, we also recognise that in some settings that might not be possible: High secure mental health services/Prisons healthcare, where internet is blocked and they may use postal.</a:t>
            </a:r>
          </a:p>
          <a:p>
            <a:r>
              <a:rPr lang="en-GB" dirty="0"/>
              <a:t>In some services people may lack email or digital skills, or have cognitive, physical or sensory disabilities, which make it difficult for them to post feedback on line themselves. In such services staff will often help people to get their feedback online by posting it on their behalf.</a:t>
            </a:r>
          </a:p>
          <a:p>
            <a:r>
              <a:rPr lang="en-GB" dirty="0"/>
              <a:t>CO encourages staff doing this to flag the story as submitted on behalf of a patient/carer so that we are transparent about how stories come online.</a:t>
            </a:r>
          </a:p>
          <a:p>
            <a:r>
              <a:rPr lang="en-GB" dirty="0"/>
              <a:t>In decade of 2011 to 2020 7 % of stories were submitted by staff on behalf of, as we expand this has grown to 19% in 22 and 24% in 2023.</a:t>
            </a:r>
          </a:p>
          <a:p>
            <a:endParaRPr lang="en-GB" dirty="0"/>
          </a:p>
        </p:txBody>
      </p:sp>
      <p:sp>
        <p:nvSpPr>
          <p:cNvPr id="4" name="Slide Number Placeholder 3"/>
          <p:cNvSpPr>
            <a:spLocks noGrp="1"/>
          </p:cNvSpPr>
          <p:nvPr>
            <p:ph type="sldNum" sz="quarter" idx="5"/>
          </p:nvPr>
        </p:nvSpPr>
        <p:spPr/>
        <p:txBody>
          <a:bodyPr/>
          <a:lstStyle/>
          <a:p>
            <a:fld id="{BE250119-6AED-4C24-AEEE-47240CA22B0B}" type="slidenum">
              <a:rPr lang="en-GB" smtClean="0"/>
              <a:t>6</a:t>
            </a:fld>
            <a:endParaRPr lang="en-GB"/>
          </a:p>
        </p:txBody>
      </p:sp>
    </p:spTree>
    <p:extLst>
      <p:ext uri="{BB962C8B-B14F-4D97-AF65-F5344CB8AC3E}">
        <p14:creationId xmlns:p14="http://schemas.microsoft.com/office/powerpoint/2010/main" val="3836127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250119-6AED-4C24-AEEE-47240CA22B0B}" type="slidenum">
              <a:rPr lang="en-GB" smtClean="0"/>
              <a:t>9</a:t>
            </a:fld>
            <a:endParaRPr lang="en-GB"/>
          </a:p>
        </p:txBody>
      </p:sp>
    </p:spTree>
    <p:extLst>
      <p:ext uri="{BB962C8B-B14F-4D97-AF65-F5344CB8AC3E}">
        <p14:creationId xmlns:p14="http://schemas.microsoft.com/office/powerpoint/2010/main" val="408803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B1E45"/>
                </a:solidFill>
              </a:rPr>
              <a:t>This is one of the main ways volunteers can support the organisation to hear from their users. Volunteers can discus Care Opinion with users and encourage them to submit feedback. This can be in several ways:</a:t>
            </a:r>
          </a:p>
          <a:p>
            <a:endParaRPr lang="en-GB" dirty="0"/>
          </a:p>
        </p:txBody>
      </p:sp>
      <p:sp>
        <p:nvSpPr>
          <p:cNvPr id="4" name="Slide Number Placeholder 3"/>
          <p:cNvSpPr>
            <a:spLocks noGrp="1"/>
          </p:cNvSpPr>
          <p:nvPr>
            <p:ph type="sldNum" sz="quarter" idx="5"/>
          </p:nvPr>
        </p:nvSpPr>
        <p:spPr/>
        <p:txBody>
          <a:bodyPr/>
          <a:lstStyle/>
          <a:p>
            <a:fld id="{BE250119-6AED-4C24-AEEE-47240CA22B0B}" type="slidenum">
              <a:rPr lang="en-GB" smtClean="0"/>
              <a:t>11</a:t>
            </a:fld>
            <a:endParaRPr lang="en-GB"/>
          </a:p>
        </p:txBody>
      </p:sp>
    </p:spTree>
    <p:extLst>
      <p:ext uri="{BB962C8B-B14F-4D97-AF65-F5344CB8AC3E}">
        <p14:creationId xmlns:p14="http://schemas.microsoft.com/office/powerpoint/2010/main" val="1027218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D3D68-2C94-E0AF-D73B-AF0BB71BA8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C63097-1140-DA23-BE8F-ABB2FD0203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B84CAD-D641-7EDB-33F1-E0B2E92AFB4E}"/>
              </a:ext>
            </a:extLst>
          </p:cNvPr>
          <p:cNvSpPr>
            <a:spLocks noGrp="1"/>
          </p:cNvSpPr>
          <p:nvPr>
            <p:ph type="dt" sz="half" idx="10"/>
          </p:nvPr>
        </p:nvSpPr>
        <p:spPr/>
        <p:txBody>
          <a:bodyPr/>
          <a:lstStyle/>
          <a:p>
            <a:fld id="{08A5C90C-BD7E-4A7A-8154-EC098398226B}" type="datetimeFigureOut">
              <a:rPr lang="en-GB" smtClean="0"/>
              <a:t>19/12/2023</a:t>
            </a:fld>
            <a:endParaRPr lang="en-GB"/>
          </a:p>
        </p:txBody>
      </p:sp>
      <p:sp>
        <p:nvSpPr>
          <p:cNvPr id="5" name="Footer Placeholder 4">
            <a:extLst>
              <a:ext uri="{FF2B5EF4-FFF2-40B4-BE49-F238E27FC236}">
                <a16:creationId xmlns:a16="http://schemas.microsoft.com/office/drawing/2014/main" id="{63C0EF0F-50CD-8DAA-3A29-4D32592048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105896-C0D5-CBEF-CFA7-FF730D076E89}"/>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189334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07DD-155F-D2A9-08BB-D92273CBB5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CE8180-0F58-D894-F079-5FBE03C318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31D3BF-9439-202F-021D-7F05E803AC36}"/>
              </a:ext>
            </a:extLst>
          </p:cNvPr>
          <p:cNvSpPr>
            <a:spLocks noGrp="1"/>
          </p:cNvSpPr>
          <p:nvPr>
            <p:ph type="dt" sz="half" idx="10"/>
          </p:nvPr>
        </p:nvSpPr>
        <p:spPr/>
        <p:txBody>
          <a:bodyPr/>
          <a:lstStyle/>
          <a:p>
            <a:fld id="{08A5C90C-BD7E-4A7A-8154-EC098398226B}" type="datetimeFigureOut">
              <a:rPr lang="en-GB" smtClean="0"/>
              <a:t>19/12/2023</a:t>
            </a:fld>
            <a:endParaRPr lang="en-GB"/>
          </a:p>
        </p:txBody>
      </p:sp>
      <p:sp>
        <p:nvSpPr>
          <p:cNvPr id="5" name="Footer Placeholder 4">
            <a:extLst>
              <a:ext uri="{FF2B5EF4-FFF2-40B4-BE49-F238E27FC236}">
                <a16:creationId xmlns:a16="http://schemas.microsoft.com/office/drawing/2014/main" id="{E3C60395-3BDD-7394-23B2-F38981AC4D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D683C6-D96C-08E3-FC9D-40E86FB38B51}"/>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334024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ADA3A3-D402-C07B-5276-97F0C64B61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059FC5-4F47-623A-B91C-735673F06E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9ABE4-49C5-958A-CF9B-89E033CC3BC4}"/>
              </a:ext>
            </a:extLst>
          </p:cNvPr>
          <p:cNvSpPr>
            <a:spLocks noGrp="1"/>
          </p:cNvSpPr>
          <p:nvPr>
            <p:ph type="dt" sz="half" idx="10"/>
          </p:nvPr>
        </p:nvSpPr>
        <p:spPr/>
        <p:txBody>
          <a:bodyPr/>
          <a:lstStyle/>
          <a:p>
            <a:fld id="{08A5C90C-BD7E-4A7A-8154-EC098398226B}" type="datetimeFigureOut">
              <a:rPr lang="en-GB" smtClean="0"/>
              <a:t>19/12/2023</a:t>
            </a:fld>
            <a:endParaRPr lang="en-GB"/>
          </a:p>
        </p:txBody>
      </p:sp>
      <p:sp>
        <p:nvSpPr>
          <p:cNvPr id="5" name="Footer Placeholder 4">
            <a:extLst>
              <a:ext uri="{FF2B5EF4-FFF2-40B4-BE49-F238E27FC236}">
                <a16:creationId xmlns:a16="http://schemas.microsoft.com/office/drawing/2014/main" id="{BF1E5FE4-9F27-D714-9EE9-F20515E872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EEAA1E-9E9B-B1A3-C879-7BCEC54C921F}"/>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142061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08DC4-0974-B6F6-C65D-7877B66CA4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D00AB3-5020-8ED9-B428-58BF99B5DA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4BE29D-C94B-42E8-2777-F39B7BFB38E6}"/>
              </a:ext>
            </a:extLst>
          </p:cNvPr>
          <p:cNvSpPr>
            <a:spLocks noGrp="1"/>
          </p:cNvSpPr>
          <p:nvPr>
            <p:ph type="dt" sz="half" idx="10"/>
          </p:nvPr>
        </p:nvSpPr>
        <p:spPr/>
        <p:txBody>
          <a:bodyPr/>
          <a:lstStyle/>
          <a:p>
            <a:fld id="{08A5C90C-BD7E-4A7A-8154-EC098398226B}" type="datetimeFigureOut">
              <a:rPr lang="en-GB" smtClean="0"/>
              <a:t>19/12/2023</a:t>
            </a:fld>
            <a:endParaRPr lang="en-GB"/>
          </a:p>
        </p:txBody>
      </p:sp>
      <p:sp>
        <p:nvSpPr>
          <p:cNvPr id="5" name="Footer Placeholder 4">
            <a:extLst>
              <a:ext uri="{FF2B5EF4-FFF2-40B4-BE49-F238E27FC236}">
                <a16:creationId xmlns:a16="http://schemas.microsoft.com/office/drawing/2014/main" id="{1B9D2C4A-D3BE-1EBB-3AB5-A4B15A1261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E8EFC6-31FA-DCE5-2CA8-0B69DE863077}"/>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67700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244C8-58DB-7357-FBFA-78D1AE52D3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08E5B1-E482-8CB9-012F-DEE3706600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50A761-628D-8942-A360-E9135346366E}"/>
              </a:ext>
            </a:extLst>
          </p:cNvPr>
          <p:cNvSpPr>
            <a:spLocks noGrp="1"/>
          </p:cNvSpPr>
          <p:nvPr>
            <p:ph type="dt" sz="half" idx="10"/>
          </p:nvPr>
        </p:nvSpPr>
        <p:spPr/>
        <p:txBody>
          <a:bodyPr/>
          <a:lstStyle/>
          <a:p>
            <a:fld id="{08A5C90C-BD7E-4A7A-8154-EC098398226B}" type="datetimeFigureOut">
              <a:rPr lang="en-GB" smtClean="0"/>
              <a:t>19/12/2023</a:t>
            </a:fld>
            <a:endParaRPr lang="en-GB"/>
          </a:p>
        </p:txBody>
      </p:sp>
      <p:sp>
        <p:nvSpPr>
          <p:cNvPr id="5" name="Footer Placeholder 4">
            <a:extLst>
              <a:ext uri="{FF2B5EF4-FFF2-40B4-BE49-F238E27FC236}">
                <a16:creationId xmlns:a16="http://schemas.microsoft.com/office/drawing/2014/main" id="{9633D4AF-8104-5785-31DA-5091922F72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1A1444-228B-2778-1189-813C0EA994A6}"/>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385498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607D-020E-89D4-AB83-496F67EDA8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343E97-3CAF-ED75-3199-4384693DC6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00DF1F1-1A83-7CDF-1DCE-FFE2EFCCBA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A9A9D2-2FE6-8618-18EC-8DC0C7D0AD5B}"/>
              </a:ext>
            </a:extLst>
          </p:cNvPr>
          <p:cNvSpPr>
            <a:spLocks noGrp="1"/>
          </p:cNvSpPr>
          <p:nvPr>
            <p:ph type="dt" sz="half" idx="10"/>
          </p:nvPr>
        </p:nvSpPr>
        <p:spPr/>
        <p:txBody>
          <a:bodyPr/>
          <a:lstStyle/>
          <a:p>
            <a:fld id="{08A5C90C-BD7E-4A7A-8154-EC098398226B}" type="datetimeFigureOut">
              <a:rPr lang="en-GB" smtClean="0"/>
              <a:t>19/12/2023</a:t>
            </a:fld>
            <a:endParaRPr lang="en-GB"/>
          </a:p>
        </p:txBody>
      </p:sp>
      <p:sp>
        <p:nvSpPr>
          <p:cNvPr id="6" name="Footer Placeholder 5">
            <a:extLst>
              <a:ext uri="{FF2B5EF4-FFF2-40B4-BE49-F238E27FC236}">
                <a16:creationId xmlns:a16="http://schemas.microsoft.com/office/drawing/2014/main" id="{DA9409E5-9236-A0BB-A63E-E95194B6CD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94FEFC-894E-409D-C4DA-C3C1817C0E40}"/>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26203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A401-D0C8-3E2A-6A80-5F66C534E8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C413E9-3C62-756D-E45C-8E28510236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DA7A8A-03EF-94AA-F73B-573E43B974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FB2E2AF-DB43-9C13-7CC3-D7953B44CB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09820F-5977-FA5E-3174-8B8D55F770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682C44-FFFE-D15C-0CA6-8EE6419B3AC7}"/>
              </a:ext>
            </a:extLst>
          </p:cNvPr>
          <p:cNvSpPr>
            <a:spLocks noGrp="1"/>
          </p:cNvSpPr>
          <p:nvPr>
            <p:ph type="dt" sz="half" idx="10"/>
          </p:nvPr>
        </p:nvSpPr>
        <p:spPr/>
        <p:txBody>
          <a:bodyPr/>
          <a:lstStyle/>
          <a:p>
            <a:fld id="{08A5C90C-BD7E-4A7A-8154-EC098398226B}" type="datetimeFigureOut">
              <a:rPr lang="en-GB" smtClean="0"/>
              <a:t>19/12/2023</a:t>
            </a:fld>
            <a:endParaRPr lang="en-GB"/>
          </a:p>
        </p:txBody>
      </p:sp>
      <p:sp>
        <p:nvSpPr>
          <p:cNvPr id="8" name="Footer Placeholder 7">
            <a:extLst>
              <a:ext uri="{FF2B5EF4-FFF2-40B4-BE49-F238E27FC236}">
                <a16:creationId xmlns:a16="http://schemas.microsoft.com/office/drawing/2014/main" id="{11D874CB-9B17-8A34-9F2F-DA9B7BEF7F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70A2E87-14B3-1043-9BCE-02A8EFC69006}"/>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200302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3EB1D-3F7B-5D09-8CC8-45331C8389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1A2360-36AF-5811-F1F2-51C460593E8E}"/>
              </a:ext>
            </a:extLst>
          </p:cNvPr>
          <p:cNvSpPr>
            <a:spLocks noGrp="1"/>
          </p:cNvSpPr>
          <p:nvPr>
            <p:ph type="dt" sz="half" idx="10"/>
          </p:nvPr>
        </p:nvSpPr>
        <p:spPr/>
        <p:txBody>
          <a:bodyPr/>
          <a:lstStyle/>
          <a:p>
            <a:fld id="{08A5C90C-BD7E-4A7A-8154-EC098398226B}" type="datetimeFigureOut">
              <a:rPr lang="en-GB" smtClean="0"/>
              <a:t>19/12/2023</a:t>
            </a:fld>
            <a:endParaRPr lang="en-GB"/>
          </a:p>
        </p:txBody>
      </p:sp>
      <p:sp>
        <p:nvSpPr>
          <p:cNvPr id="4" name="Footer Placeholder 3">
            <a:extLst>
              <a:ext uri="{FF2B5EF4-FFF2-40B4-BE49-F238E27FC236}">
                <a16:creationId xmlns:a16="http://schemas.microsoft.com/office/drawing/2014/main" id="{AAA3147B-20EA-8413-CE64-987EEB8CFD7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886A1E-D3E0-3C61-22E5-2C3D20CFDE83}"/>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152990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E778FC-566B-992B-F05D-6A618CEA30FE}"/>
              </a:ext>
            </a:extLst>
          </p:cNvPr>
          <p:cNvSpPr>
            <a:spLocks noGrp="1"/>
          </p:cNvSpPr>
          <p:nvPr>
            <p:ph type="dt" sz="half" idx="10"/>
          </p:nvPr>
        </p:nvSpPr>
        <p:spPr/>
        <p:txBody>
          <a:bodyPr/>
          <a:lstStyle/>
          <a:p>
            <a:fld id="{08A5C90C-BD7E-4A7A-8154-EC098398226B}" type="datetimeFigureOut">
              <a:rPr lang="en-GB" smtClean="0"/>
              <a:t>19/12/2023</a:t>
            </a:fld>
            <a:endParaRPr lang="en-GB"/>
          </a:p>
        </p:txBody>
      </p:sp>
      <p:sp>
        <p:nvSpPr>
          <p:cNvPr id="3" name="Footer Placeholder 2">
            <a:extLst>
              <a:ext uri="{FF2B5EF4-FFF2-40B4-BE49-F238E27FC236}">
                <a16:creationId xmlns:a16="http://schemas.microsoft.com/office/drawing/2014/main" id="{F1988B65-3B38-0563-2080-4D53F29B69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B21CFC-4524-AE6D-C944-8FB5FE903630}"/>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359492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60932-14CE-D0B4-FCDF-58FD0EAE81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F09FCE-2D32-2571-E335-B73A7C98C5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6B389B-AEA5-1200-1497-C324CF9CA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CCD387-9C83-7D93-F1B5-90359209DCB2}"/>
              </a:ext>
            </a:extLst>
          </p:cNvPr>
          <p:cNvSpPr>
            <a:spLocks noGrp="1"/>
          </p:cNvSpPr>
          <p:nvPr>
            <p:ph type="dt" sz="half" idx="10"/>
          </p:nvPr>
        </p:nvSpPr>
        <p:spPr/>
        <p:txBody>
          <a:bodyPr/>
          <a:lstStyle/>
          <a:p>
            <a:fld id="{08A5C90C-BD7E-4A7A-8154-EC098398226B}" type="datetimeFigureOut">
              <a:rPr lang="en-GB" smtClean="0"/>
              <a:t>19/12/2023</a:t>
            </a:fld>
            <a:endParaRPr lang="en-GB"/>
          </a:p>
        </p:txBody>
      </p:sp>
      <p:sp>
        <p:nvSpPr>
          <p:cNvPr id="6" name="Footer Placeholder 5">
            <a:extLst>
              <a:ext uri="{FF2B5EF4-FFF2-40B4-BE49-F238E27FC236}">
                <a16:creationId xmlns:a16="http://schemas.microsoft.com/office/drawing/2014/main" id="{8B19E778-5472-4434-F046-384A956FBF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4F0E4D-2A9E-F6C3-9297-C5DCA2788F00}"/>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110924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313-0FFD-C8FB-A347-E4339FF959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1ECF04-E6EC-4612-FD61-0CB251DF61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4F0A1E-8A2C-5575-3165-4A6A0D735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1E909C-6D41-9926-DFA2-023B44453960}"/>
              </a:ext>
            </a:extLst>
          </p:cNvPr>
          <p:cNvSpPr>
            <a:spLocks noGrp="1"/>
          </p:cNvSpPr>
          <p:nvPr>
            <p:ph type="dt" sz="half" idx="10"/>
          </p:nvPr>
        </p:nvSpPr>
        <p:spPr/>
        <p:txBody>
          <a:bodyPr/>
          <a:lstStyle/>
          <a:p>
            <a:fld id="{08A5C90C-BD7E-4A7A-8154-EC098398226B}" type="datetimeFigureOut">
              <a:rPr lang="en-GB" smtClean="0"/>
              <a:t>19/12/2023</a:t>
            </a:fld>
            <a:endParaRPr lang="en-GB"/>
          </a:p>
        </p:txBody>
      </p:sp>
      <p:sp>
        <p:nvSpPr>
          <p:cNvPr id="6" name="Footer Placeholder 5">
            <a:extLst>
              <a:ext uri="{FF2B5EF4-FFF2-40B4-BE49-F238E27FC236}">
                <a16:creationId xmlns:a16="http://schemas.microsoft.com/office/drawing/2014/main" id="{58B2F075-3C89-E6E4-FEE9-1D1B4D5214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F6BEA6-4998-3F62-5A82-028928CA764E}"/>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3284209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99CBE1-4EC9-E644-4BA8-251BAD0D00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F02F8C-0DA5-891E-E29B-86807FC4B9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08CEDE-DAC3-2080-CBDF-A855001B2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5C90C-BD7E-4A7A-8154-EC098398226B}" type="datetimeFigureOut">
              <a:rPr lang="en-GB" smtClean="0"/>
              <a:t>19/12/2023</a:t>
            </a:fld>
            <a:endParaRPr lang="en-GB"/>
          </a:p>
        </p:txBody>
      </p:sp>
      <p:sp>
        <p:nvSpPr>
          <p:cNvPr id="5" name="Footer Placeholder 4">
            <a:extLst>
              <a:ext uri="{FF2B5EF4-FFF2-40B4-BE49-F238E27FC236}">
                <a16:creationId xmlns:a16="http://schemas.microsoft.com/office/drawing/2014/main" id="{CFA367BE-3415-0B1B-043E-08EBF2BBA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6FBDA3B-9570-4BB9-AAD1-87D151B4D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D73C6-5505-41CA-85B2-29148DB2B19B}" type="slidenum">
              <a:rPr lang="en-GB" smtClean="0"/>
              <a:t>‹#›</a:t>
            </a:fld>
            <a:endParaRPr lang="en-GB"/>
          </a:p>
        </p:txBody>
      </p:sp>
    </p:spTree>
    <p:extLst>
      <p:ext uri="{BB962C8B-B14F-4D97-AF65-F5344CB8AC3E}">
        <p14:creationId xmlns:p14="http://schemas.microsoft.com/office/powerpoint/2010/main" val="2675836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careopinion.org.uk/tellyourstor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careopinion.org.uk/" TargetMode="Externa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areopinion.org.uk/info/stories-shared-by-staf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careopinion.org.uk/info/guidance-supporting-volunteers" TargetMode="External"/><Relationship Id="rId3" Type="http://schemas.openxmlformats.org/officeDocument/2006/relationships/hyperlink" Target="https://www.careopinion.org.uk/resources/content-page-files/taking-a-story-form.pdf" TargetMode="External"/><Relationship Id="rId7" Type="http://schemas.openxmlformats.org/officeDocument/2006/relationships/hyperlink" Target="https://www.careopinion.org.uk/info/step-by-step-conversation" TargetMode="External"/><Relationship Id="rId2" Type="http://schemas.openxmlformats.org/officeDocument/2006/relationships/hyperlink" Target="https://www.careopinion.org.uk/resources/content-page-files/volunteer-tool-kit-may22.docx" TargetMode="External"/><Relationship Id="rId1" Type="http://schemas.openxmlformats.org/officeDocument/2006/relationships/slideLayout" Target="../slideLayouts/slideLayout2.xml"/><Relationship Id="rId6" Type="http://schemas.openxmlformats.org/officeDocument/2006/relationships/hyperlink" Target="https://www.careopinion.org.uk/info/volunteer-story-submission" TargetMode="External"/><Relationship Id="rId5" Type="http://schemas.openxmlformats.org/officeDocument/2006/relationships/hyperlink" Target="https://www.careopinion.org.uk/info/assisting-with-sharing-stories" TargetMode="External"/><Relationship Id="rId4" Type="http://schemas.openxmlformats.org/officeDocument/2006/relationships/hyperlink" Target="https://www.careopinion.org.uk/info/care-opinion-volunteer-fa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p:cNvPicPr>
            <a:picLocks noChangeAspect="1"/>
          </p:cNvPicPr>
          <p:nvPr/>
        </p:nvPicPr>
        <p:blipFill rotWithShape="1">
          <a:blip r:embed="rId2">
            <a:extLst>
              <a:ext uri="{96DAC541-7B7A-43D3-8B79-37D633B846F1}">
                <asvg:svgBlip xmlns:asvg="http://schemas.microsoft.com/office/drawing/2016/SVG/main" r:embed="rId3"/>
              </a:ext>
            </a:extLst>
          </a:blip>
          <a:srcRect l="41211" t="4342" r="370"/>
          <a:stretch/>
        </p:blipFill>
        <p:spPr>
          <a:xfrm>
            <a:off x="47315" y="-3100"/>
            <a:ext cx="12097370" cy="9048940"/>
          </a:xfrm>
          <a:prstGeom prst="rect">
            <a:avLst/>
          </a:prstGeom>
        </p:spPr>
      </p:pic>
      <p:sp>
        <p:nvSpPr>
          <p:cNvPr id="8" name="TextBox 7">
            <a:extLst>
              <a:ext uri="{FF2B5EF4-FFF2-40B4-BE49-F238E27FC236}">
                <a16:creationId xmlns:a16="http://schemas.microsoft.com/office/drawing/2014/main" id="{1540F4E4-C016-46BA-AD55-23D8D89013B9}"/>
              </a:ext>
            </a:extLst>
          </p:cNvPr>
          <p:cNvSpPr txBox="1"/>
          <p:nvPr/>
        </p:nvSpPr>
        <p:spPr>
          <a:xfrm>
            <a:off x="7128387" y="4709652"/>
            <a:ext cx="3854245" cy="1569660"/>
          </a:xfrm>
          <a:prstGeom prst="rect">
            <a:avLst/>
          </a:prstGeom>
          <a:noFill/>
        </p:spPr>
        <p:txBody>
          <a:bodyPr wrap="square" rtlCol="0">
            <a:spAutoFit/>
          </a:bodyPr>
          <a:lstStyle/>
          <a:p>
            <a:pPr algn="ctr"/>
            <a:r>
              <a:rPr lang="en-GB" sz="3200" b="1" dirty="0">
                <a:latin typeface="Calibri" panose="020F0502020204030204" pitchFamily="34" charset="0"/>
                <a:cs typeface="Calibri" panose="020F0502020204030204" pitchFamily="34" charset="0"/>
              </a:rPr>
              <a:t>Involving volunteers and staff with Assisted Story Telling</a:t>
            </a:r>
          </a:p>
        </p:txBody>
      </p:sp>
    </p:spTree>
    <p:extLst>
      <p:ext uri="{BB962C8B-B14F-4D97-AF65-F5344CB8AC3E}">
        <p14:creationId xmlns:p14="http://schemas.microsoft.com/office/powerpoint/2010/main" val="227520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8277DA-2249-993D-2A9B-0ED311B700F0}"/>
              </a:ext>
            </a:extLst>
          </p:cNvPr>
          <p:cNvPicPr>
            <a:picLocks noChangeAspect="1"/>
          </p:cNvPicPr>
          <p:nvPr/>
        </p:nvPicPr>
        <p:blipFill rotWithShape="1">
          <a:blip r:embed="rId2"/>
          <a:srcRect t="811"/>
          <a:stretch/>
        </p:blipFill>
        <p:spPr>
          <a:xfrm>
            <a:off x="2856275" y="1547639"/>
            <a:ext cx="8432986" cy="5065706"/>
          </a:xfrm>
          <a:prstGeom prst="rect">
            <a:avLst/>
          </a:prstGeom>
        </p:spPr>
      </p:pic>
      <p:sp>
        <p:nvSpPr>
          <p:cNvPr id="5" name="TextBox 4">
            <a:extLst>
              <a:ext uri="{FF2B5EF4-FFF2-40B4-BE49-F238E27FC236}">
                <a16:creationId xmlns:a16="http://schemas.microsoft.com/office/drawing/2014/main" id="{452BF085-313E-93CA-EEFE-532628ACFF22}"/>
              </a:ext>
            </a:extLst>
          </p:cNvPr>
          <p:cNvSpPr txBox="1"/>
          <p:nvPr/>
        </p:nvSpPr>
        <p:spPr>
          <a:xfrm>
            <a:off x="1005555" y="347310"/>
            <a:ext cx="9181033" cy="1200329"/>
          </a:xfrm>
          <a:prstGeom prst="rect">
            <a:avLst/>
          </a:prstGeom>
          <a:noFill/>
        </p:spPr>
        <p:txBody>
          <a:bodyPr wrap="square">
            <a:spAutoFit/>
          </a:bodyPr>
          <a:lstStyle/>
          <a:p>
            <a:r>
              <a:rPr lang="en-GB" sz="3600" b="1">
                <a:solidFill>
                  <a:srgbClr val="B10059"/>
                </a:solidFill>
              </a:rPr>
              <a:t>Volunteers collecting a story with an immediate concern for the person </a:t>
            </a:r>
          </a:p>
        </p:txBody>
      </p:sp>
      <p:sp>
        <p:nvSpPr>
          <p:cNvPr id="6" name="Content Placeholder 2">
            <a:extLst>
              <a:ext uri="{FF2B5EF4-FFF2-40B4-BE49-F238E27FC236}">
                <a16:creationId xmlns:a16="http://schemas.microsoft.com/office/drawing/2014/main" id="{FF193DE2-D641-B7CD-1F47-D3A2073E2E04}"/>
              </a:ext>
            </a:extLst>
          </p:cNvPr>
          <p:cNvSpPr txBox="1">
            <a:spLocks/>
          </p:cNvSpPr>
          <p:nvPr/>
        </p:nvSpPr>
        <p:spPr>
          <a:xfrm>
            <a:off x="378153" y="4711988"/>
            <a:ext cx="3843470" cy="17229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solidFill>
                  <a:srgbClr val="5B1E45"/>
                </a:solidFill>
              </a:rPr>
              <a:t>This could still be published on Care Opinion eventually, but you should have a process in place to support the volunteer to raise with appropriate staff first  </a:t>
            </a:r>
          </a:p>
        </p:txBody>
      </p:sp>
    </p:spTree>
    <p:extLst>
      <p:ext uri="{BB962C8B-B14F-4D97-AF65-F5344CB8AC3E}">
        <p14:creationId xmlns:p14="http://schemas.microsoft.com/office/powerpoint/2010/main" val="165935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sz="4800" b="1">
                <a:solidFill>
                  <a:srgbClr val="B10059"/>
                </a:solidFill>
                <a:latin typeface="Calibri"/>
                <a:cs typeface="Calibri"/>
              </a:rPr>
              <a:t>Supporting someone to share their story</a:t>
            </a:r>
            <a:endParaRPr lang="en-GB" sz="4800" b="1">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599769" y="1797870"/>
            <a:ext cx="6420464" cy="4809407"/>
          </a:xfrm>
        </p:spPr>
        <p:txBody>
          <a:bodyPr>
            <a:normAutofit/>
          </a:bodyPr>
          <a:lstStyle/>
          <a:p>
            <a:r>
              <a:rPr lang="en-GB" sz="2000" dirty="0">
                <a:solidFill>
                  <a:srgbClr val="5B1E45"/>
                </a:solidFill>
              </a:rPr>
              <a:t>Discussion and signposting to </a:t>
            </a:r>
            <a:r>
              <a:rPr lang="en-GB" sz="2000" dirty="0">
                <a:solidFill>
                  <a:srgbClr val="5B1E45"/>
                </a:solidFill>
                <a:hlinkClick r:id="rId3"/>
              </a:rPr>
              <a:t>careopinion.or.uk </a:t>
            </a:r>
            <a:r>
              <a:rPr lang="en-GB" sz="2000" dirty="0">
                <a:solidFill>
                  <a:srgbClr val="5B1E45"/>
                </a:solidFill>
              </a:rPr>
              <a:t>or to the team’s invitation link/QR code for Care Opinion </a:t>
            </a:r>
          </a:p>
          <a:p>
            <a:r>
              <a:rPr lang="en-GB" sz="2000" dirty="0">
                <a:solidFill>
                  <a:srgbClr val="5B1E45"/>
                </a:solidFill>
              </a:rPr>
              <a:t>Sitting with someone and helping them share a story on a laptop or tablet. Kiosk mode is ideal for this.</a:t>
            </a:r>
          </a:p>
          <a:p>
            <a:r>
              <a:rPr lang="en-GB" sz="2000" dirty="0">
                <a:solidFill>
                  <a:srgbClr val="5B1E45"/>
                </a:solidFill>
              </a:rPr>
              <a:t>Taking the story down on paper to type up later. This is only recommended within secure settings and where internet access is not permitted*</a:t>
            </a:r>
          </a:p>
          <a:p>
            <a:endParaRPr lang="en-GB" sz="2000" dirty="0">
              <a:solidFill>
                <a:srgbClr val="5B1E45"/>
              </a:solidFill>
            </a:endParaRPr>
          </a:p>
          <a:p>
            <a:pPr marL="0" indent="0">
              <a:buNone/>
            </a:pPr>
            <a:endParaRPr lang="en-GB" sz="2000" dirty="0">
              <a:solidFill>
                <a:srgbClr val="5B1E45"/>
              </a:solidFill>
            </a:endParaRPr>
          </a:p>
          <a:p>
            <a:pPr marL="0" indent="0">
              <a:buNone/>
            </a:pPr>
            <a:endParaRPr lang="en-GB" sz="2000" dirty="0">
              <a:solidFill>
                <a:srgbClr val="5B1E45"/>
              </a:solidFill>
            </a:endParaRPr>
          </a:p>
          <a:p>
            <a:pPr marL="0" indent="0">
              <a:buNone/>
            </a:pPr>
            <a:endParaRPr lang="en-GB" sz="2000" dirty="0">
              <a:solidFill>
                <a:srgbClr val="5B1E45"/>
              </a:solidFill>
            </a:endParaRPr>
          </a:p>
          <a:p>
            <a:pPr marL="0" indent="0">
              <a:buNone/>
            </a:pPr>
            <a:r>
              <a:rPr lang="en-GB" sz="1600" dirty="0">
                <a:solidFill>
                  <a:srgbClr val="5B1E45"/>
                </a:solidFill>
              </a:rPr>
              <a:t>*you will also need to consider your data retention policies – how you are keeping date safe, how long do you keep it etc.</a:t>
            </a:r>
          </a:p>
        </p:txBody>
      </p:sp>
      <p:pic>
        <p:nvPicPr>
          <p:cNvPr id="5" name="Picture 4">
            <a:extLst>
              <a:ext uri="{FF2B5EF4-FFF2-40B4-BE49-F238E27FC236}">
                <a16:creationId xmlns:a16="http://schemas.microsoft.com/office/drawing/2014/main" id="{12C0E65B-F788-527C-782B-A77009626AC6}"/>
              </a:ext>
            </a:extLst>
          </p:cNvPr>
          <p:cNvPicPr>
            <a:picLocks noChangeAspect="1"/>
          </p:cNvPicPr>
          <p:nvPr/>
        </p:nvPicPr>
        <p:blipFill rotWithShape="1">
          <a:blip r:embed="rId4">
            <a:extLst>
              <a:ext uri="{28A0092B-C50C-407E-A947-70E740481C1C}">
                <a14:useLocalDpi xmlns:a14="http://schemas.microsoft.com/office/drawing/2010/main" val="0"/>
              </a:ext>
            </a:extLst>
          </a:blip>
          <a:srcRect t="20810" r="55234" b="14767"/>
          <a:stretch/>
        </p:blipFill>
        <p:spPr>
          <a:xfrm>
            <a:off x="7157503" y="1690688"/>
            <a:ext cx="3966689" cy="3211082"/>
          </a:xfrm>
          <a:prstGeom prst="rect">
            <a:avLst/>
          </a:prstGeom>
        </p:spPr>
      </p:pic>
    </p:spTree>
    <p:extLst>
      <p:ext uri="{BB962C8B-B14F-4D97-AF65-F5344CB8AC3E}">
        <p14:creationId xmlns:p14="http://schemas.microsoft.com/office/powerpoint/2010/main" val="1810530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sz="4800" b="1">
                <a:solidFill>
                  <a:srgbClr val="B10059"/>
                </a:solidFill>
                <a:latin typeface="Calibri"/>
                <a:cs typeface="Calibri"/>
              </a:rPr>
              <a:t>Signposting to Care Opinion</a:t>
            </a:r>
            <a:endParaRPr lang="en-GB" sz="4800" b="1">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838200" y="1413552"/>
            <a:ext cx="9230882" cy="3859445"/>
          </a:xfrm>
        </p:spPr>
        <p:txBody>
          <a:bodyPr>
            <a:normAutofit/>
          </a:bodyPr>
          <a:lstStyle/>
          <a:p>
            <a:pPr marL="0" indent="0">
              <a:buNone/>
            </a:pPr>
            <a:r>
              <a:rPr lang="en-GB" sz="2000">
                <a:solidFill>
                  <a:srgbClr val="5B1E45"/>
                </a:solidFill>
              </a:rPr>
              <a:t>Many people in services have access to the internet at home of via their phones. </a:t>
            </a:r>
          </a:p>
          <a:p>
            <a:pPr marL="0" indent="0">
              <a:buNone/>
            </a:pPr>
            <a:endParaRPr lang="en-GB" sz="2000">
              <a:solidFill>
                <a:srgbClr val="5B1E45"/>
              </a:solidFill>
            </a:endParaRPr>
          </a:p>
          <a:p>
            <a:pPr marL="0" indent="0">
              <a:buNone/>
            </a:pPr>
            <a:r>
              <a:rPr lang="en-GB" sz="2000">
                <a:solidFill>
                  <a:srgbClr val="5B1E45"/>
                </a:solidFill>
              </a:rPr>
              <a:t>Volunteers can discuss Care Opinion and why the service is looking for feedback and give the person a card or flyer.</a:t>
            </a:r>
          </a:p>
          <a:p>
            <a:pPr marL="0" indent="0">
              <a:buNone/>
            </a:pPr>
            <a:endParaRPr lang="en-GB" sz="2000">
              <a:solidFill>
                <a:srgbClr val="5B1E45"/>
              </a:solidFill>
            </a:endParaRPr>
          </a:p>
          <a:p>
            <a:pPr marL="0" indent="0">
              <a:buNone/>
            </a:pPr>
            <a:r>
              <a:rPr lang="en-GB" sz="2000">
                <a:solidFill>
                  <a:srgbClr val="5B1E45"/>
                </a:solidFill>
              </a:rPr>
              <a:t>Make sure volunteers understand and can explain :</a:t>
            </a:r>
          </a:p>
          <a:p>
            <a:pPr>
              <a:buFontTx/>
              <a:buChar char="-"/>
            </a:pPr>
            <a:r>
              <a:rPr lang="en-GB" sz="2000">
                <a:solidFill>
                  <a:srgbClr val="5B1E45"/>
                </a:solidFill>
              </a:rPr>
              <a:t>who Care Opinion is. </a:t>
            </a:r>
            <a:r>
              <a:rPr lang="en-GB" sz="2000" err="1">
                <a:solidFill>
                  <a:srgbClr val="5B1E45"/>
                </a:solidFill>
              </a:rPr>
              <a:t>i.e</a:t>
            </a:r>
            <a:r>
              <a:rPr lang="en-GB" sz="2000">
                <a:solidFill>
                  <a:srgbClr val="5B1E45"/>
                </a:solidFill>
              </a:rPr>
              <a:t> independent, not complaints</a:t>
            </a:r>
          </a:p>
          <a:p>
            <a:pPr>
              <a:buFontTx/>
              <a:buChar char="-"/>
            </a:pPr>
            <a:r>
              <a:rPr lang="en-GB" sz="2000">
                <a:solidFill>
                  <a:srgbClr val="5B1E45"/>
                </a:solidFill>
              </a:rPr>
              <a:t>That feedback is published anonymously online</a:t>
            </a:r>
          </a:p>
          <a:p>
            <a:pPr>
              <a:buFontTx/>
              <a:buChar char="-"/>
            </a:pPr>
            <a:r>
              <a:rPr lang="en-GB" sz="2000">
                <a:solidFill>
                  <a:srgbClr val="5B1E45"/>
                </a:solidFill>
              </a:rPr>
              <a:t>The patient will get a reply</a:t>
            </a:r>
          </a:p>
          <a:p>
            <a:pPr>
              <a:buFontTx/>
              <a:buChar char="-"/>
            </a:pPr>
            <a:endParaRPr lang="en-GB" sz="2000">
              <a:solidFill>
                <a:srgbClr val="5B1E45"/>
              </a:solidFill>
            </a:endParaRPr>
          </a:p>
          <a:p>
            <a:pPr>
              <a:buFontTx/>
              <a:buChar char="-"/>
            </a:pPr>
            <a:endParaRPr lang="en-GB" sz="2000">
              <a:solidFill>
                <a:srgbClr val="5B1E45"/>
              </a:solidFill>
            </a:endParaRPr>
          </a:p>
        </p:txBody>
      </p:sp>
      <p:pic>
        <p:nvPicPr>
          <p:cNvPr id="5" name="Picture 4">
            <a:extLst>
              <a:ext uri="{FF2B5EF4-FFF2-40B4-BE49-F238E27FC236}">
                <a16:creationId xmlns:a16="http://schemas.microsoft.com/office/drawing/2014/main" id="{3482F98C-69DC-EB45-0350-04A8D1A1AA21}"/>
              </a:ext>
            </a:extLst>
          </p:cNvPr>
          <p:cNvPicPr>
            <a:picLocks noChangeAspect="1"/>
          </p:cNvPicPr>
          <p:nvPr/>
        </p:nvPicPr>
        <p:blipFill>
          <a:blip r:embed="rId2"/>
          <a:stretch>
            <a:fillRect/>
          </a:stretch>
        </p:blipFill>
        <p:spPr>
          <a:xfrm>
            <a:off x="5752031" y="365125"/>
            <a:ext cx="4162752" cy="5880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D4C4FA06-A680-1594-2033-09B04FB75F41}"/>
              </a:ext>
            </a:extLst>
          </p:cNvPr>
          <p:cNvPicPr>
            <a:picLocks noChangeAspect="1"/>
          </p:cNvPicPr>
          <p:nvPr/>
        </p:nvPicPr>
        <p:blipFill rotWithShape="1">
          <a:blip r:embed="rId3">
            <a:extLst>
              <a:ext uri="{28A0092B-C50C-407E-A947-70E740481C1C}">
                <a14:useLocalDpi xmlns:a14="http://schemas.microsoft.com/office/drawing/2010/main" val="0"/>
              </a:ext>
            </a:extLst>
          </a:blip>
          <a:srcRect l="58438" t="10206" b="15527"/>
          <a:stretch/>
        </p:blipFill>
        <p:spPr>
          <a:xfrm>
            <a:off x="8306994" y="2972971"/>
            <a:ext cx="3741001" cy="3760149"/>
          </a:xfrm>
          <a:prstGeom prst="rect">
            <a:avLst/>
          </a:prstGeom>
        </p:spPr>
      </p:pic>
    </p:spTree>
    <p:extLst>
      <p:ext uri="{BB962C8B-B14F-4D97-AF65-F5344CB8AC3E}">
        <p14:creationId xmlns:p14="http://schemas.microsoft.com/office/powerpoint/2010/main" val="222969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sz="4800" b="1">
                <a:solidFill>
                  <a:srgbClr val="B10059"/>
                </a:solidFill>
                <a:latin typeface="Calibri"/>
                <a:cs typeface="Calibri"/>
              </a:rPr>
              <a:t>Supporting someone to share their story</a:t>
            </a:r>
            <a:endParaRPr lang="en-GB" sz="4800" b="1">
              <a:solidFill>
                <a:srgbClr val="B10059"/>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944A288-D5E3-2B37-DC5B-F5F2B2AABFC6}"/>
              </a:ext>
            </a:extLst>
          </p:cNvPr>
          <p:cNvPicPr>
            <a:picLocks noChangeAspect="1"/>
          </p:cNvPicPr>
          <p:nvPr/>
        </p:nvPicPr>
        <p:blipFill rotWithShape="1">
          <a:blip r:embed="rId2">
            <a:extLst>
              <a:ext uri="{28A0092B-C50C-407E-A947-70E740481C1C}">
                <a14:useLocalDpi xmlns:a14="http://schemas.microsoft.com/office/drawing/2010/main" val="0"/>
              </a:ext>
            </a:extLst>
          </a:blip>
          <a:srcRect t="20810" r="55234" b="14767"/>
          <a:stretch/>
        </p:blipFill>
        <p:spPr>
          <a:xfrm>
            <a:off x="7983413" y="3429000"/>
            <a:ext cx="3966689" cy="3211082"/>
          </a:xfrm>
          <a:prstGeom prst="rect">
            <a:avLst/>
          </a:prstGeom>
        </p:spPr>
      </p:pic>
      <p:sp>
        <p:nvSpPr>
          <p:cNvPr id="5" name="Content Placeholder 2">
            <a:extLst>
              <a:ext uri="{FF2B5EF4-FFF2-40B4-BE49-F238E27FC236}">
                <a16:creationId xmlns:a16="http://schemas.microsoft.com/office/drawing/2014/main" id="{CF866D8C-BA44-F633-7EA8-C1384D5227C9}"/>
              </a:ext>
            </a:extLst>
          </p:cNvPr>
          <p:cNvSpPr>
            <a:spLocks noGrp="1"/>
          </p:cNvSpPr>
          <p:nvPr>
            <p:ph idx="1"/>
          </p:nvPr>
        </p:nvSpPr>
        <p:spPr>
          <a:xfrm>
            <a:off x="735876" y="1601317"/>
            <a:ext cx="9230882" cy="3859445"/>
          </a:xfrm>
        </p:spPr>
        <p:txBody>
          <a:bodyPr>
            <a:normAutofit/>
          </a:bodyPr>
          <a:lstStyle/>
          <a:p>
            <a:pPr marL="0" indent="0">
              <a:buNone/>
            </a:pPr>
            <a:r>
              <a:rPr lang="en-GB" sz="1900">
                <a:solidFill>
                  <a:srgbClr val="5B1E45"/>
                </a:solidFill>
              </a:rPr>
              <a:t>Volunteers can sit with people and help them share their story.  This works best on an </a:t>
            </a:r>
            <a:r>
              <a:rPr lang="en-GB" sz="1900" err="1">
                <a:solidFill>
                  <a:srgbClr val="5B1E45"/>
                </a:solidFill>
              </a:rPr>
              <a:t>ipad</a:t>
            </a:r>
            <a:r>
              <a:rPr lang="en-GB" sz="1900">
                <a:solidFill>
                  <a:srgbClr val="5B1E45"/>
                </a:solidFill>
              </a:rPr>
              <a:t> or laptop where the volunteer facilitates the person to share their feedback. Depending on the person’s ability, the volunteer might:</a:t>
            </a:r>
          </a:p>
          <a:p>
            <a:r>
              <a:rPr lang="en-GB" sz="1900">
                <a:solidFill>
                  <a:srgbClr val="5B1E45"/>
                </a:solidFill>
              </a:rPr>
              <a:t>Give the person the kiosk on the iPad with a brief explanation and allow the person to add their own feedback in private</a:t>
            </a:r>
          </a:p>
        </p:txBody>
      </p:sp>
      <p:sp>
        <p:nvSpPr>
          <p:cNvPr id="7" name="TextBox 6">
            <a:extLst>
              <a:ext uri="{FF2B5EF4-FFF2-40B4-BE49-F238E27FC236}">
                <a16:creationId xmlns:a16="http://schemas.microsoft.com/office/drawing/2014/main" id="{0FD9361E-940A-D9F7-E8D0-9545DD7AD28B}"/>
              </a:ext>
            </a:extLst>
          </p:cNvPr>
          <p:cNvSpPr txBox="1"/>
          <p:nvPr/>
        </p:nvSpPr>
        <p:spPr>
          <a:xfrm>
            <a:off x="735876" y="3189207"/>
            <a:ext cx="6097424" cy="1754326"/>
          </a:xfrm>
          <a:prstGeom prst="rect">
            <a:avLst/>
          </a:prstGeom>
          <a:noFill/>
        </p:spPr>
        <p:txBody>
          <a:bodyPr wrap="square">
            <a:spAutoFit/>
          </a:bodyPr>
          <a:lstStyle/>
          <a:p>
            <a:pPr marL="285750" indent="-285750">
              <a:buFont typeface="Arial" panose="020B0604020202020204" pitchFamily="34" charset="0"/>
              <a:buChar char="•"/>
            </a:pPr>
            <a:r>
              <a:rPr lang="en-GB" sz="1800">
                <a:solidFill>
                  <a:srgbClr val="5B1E45"/>
                </a:solidFill>
              </a:rPr>
              <a:t>Sit with the person whilst they dictate their story/help them move the picture tiles </a:t>
            </a:r>
          </a:p>
          <a:p>
            <a:endParaRPr lang="en-GB" sz="1800">
              <a:solidFill>
                <a:srgbClr val="5B1E45"/>
              </a:solidFill>
            </a:endParaRPr>
          </a:p>
          <a:p>
            <a:pPr marL="285750" indent="-285750">
              <a:buFont typeface="Arial" panose="020B0604020202020204" pitchFamily="34" charset="0"/>
              <a:buChar char="•"/>
            </a:pPr>
            <a:r>
              <a:rPr lang="en-GB" sz="1800">
                <a:solidFill>
                  <a:srgbClr val="5B1E45"/>
                </a:solidFill>
              </a:rPr>
              <a:t>Using their own account to add the story on the person’s behalf if they do not have an email address/access to the internet </a:t>
            </a:r>
          </a:p>
        </p:txBody>
      </p:sp>
      <p:pic>
        <p:nvPicPr>
          <p:cNvPr id="9" name="Picture 8">
            <a:extLst>
              <a:ext uri="{FF2B5EF4-FFF2-40B4-BE49-F238E27FC236}">
                <a16:creationId xmlns:a16="http://schemas.microsoft.com/office/drawing/2014/main" id="{A7F1C14D-6CFB-C669-9A64-B0072B84919B}"/>
              </a:ext>
            </a:extLst>
          </p:cNvPr>
          <p:cNvPicPr>
            <a:picLocks noChangeAspect="1"/>
          </p:cNvPicPr>
          <p:nvPr/>
        </p:nvPicPr>
        <p:blipFill rotWithShape="1">
          <a:blip r:embed="rId3"/>
          <a:srcRect l="4724" r="6237"/>
          <a:stretch/>
        </p:blipFill>
        <p:spPr>
          <a:xfrm>
            <a:off x="3916822" y="767824"/>
            <a:ext cx="4358355" cy="6191747"/>
          </a:xfrm>
          <a:prstGeom prst="rect">
            <a:avLst/>
          </a:prstGeom>
        </p:spPr>
      </p:pic>
    </p:spTree>
    <p:extLst>
      <p:ext uri="{BB962C8B-B14F-4D97-AF65-F5344CB8AC3E}">
        <p14:creationId xmlns:p14="http://schemas.microsoft.com/office/powerpoint/2010/main" val="287272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F3258F-9A50-414C-2561-7CB2D989B507}"/>
              </a:ext>
            </a:extLst>
          </p:cNvPr>
          <p:cNvGrpSpPr/>
          <p:nvPr/>
        </p:nvGrpSpPr>
        <p:grpSpPr>
          <a:xfrm>
            <a:off x="1042587" y="1153682"/>
            <a:ext cx="6335066" cy="5377441"/>
            <a:chOff x="0" y="0"/>
            <a:chExt cx="7377205" cy="6574174"/>
          </a:xfrm>
        </p:grpSpPr>
        <p:sp>
          <p:nvSpPr>
            <p:cNvPr id="3" name="Rectangle: Rounded Corners 2">
              <a:extLst>
                <a:ext uri="{FF2B5EF4-FFF2-40B4-BE49-F238E27FC236}">
                  <a16:creationId xmlns:a16="http://schemas.microsoft.com/office/drawing/2014/main" id="{07A2C424-E836-BDD3-4864-8CD7F51548EA}"/>
                </a:ext>
              </a:extLst>
            </p:cNvPr>
            <p:cNvSpPr/>
            <p:nvPr/>
          </p:nvSpPr>
          <p:spPr>
            <a:xfrm>
              <a:off x="2411540" y="0"/>
              <a:ext cx="2337578" cy="766619"/>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kern="1200">
                  <a:solidFill>
                    <a:srgbClr val="000000"/>
                  </a:solidFill>
                  <a:effectLst/>
                  <a:ea typeface="Times New Roman" panose="02020603050405020304" pitchFamily="18" charset="0"/>
                  <a:cs typeface="Times New Roman" panose="02020603050405020304" pitchFamily="18" charset="0"/>
                </a:rPr>
                <a:t>Does the author have a postcode and email address they can use?</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6F8E757C-5E77-197F-1872-9A29C029EC2B}"/>
                </a:ext>
              </a:extLst>
            </p:cNvPr>
            <p:cNvSpPr/>
            <p:nvPr/>
          </p:nvSpPr>
          <p:spPr>
            <a:xfrm>
              <a:off x="4619462" y="986371"/>
              <a:ext cx="1496291" cy="766618"/>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kern="1200">
                  <a:solidFill>
                    <a:srgbClr val="000000"/>
                  </a:solidFill>
                  <a:effectLst/>
                  <a:ea typeface="Times New Roman" panose="02020603050405020304" pitchFamily="18" charset="0"/>
                  <a:cs typeface="Times New Roman" panose="02020603050405020304" pitchFamily="18" charset="0"/>
                </a:rPr>
                <a:t>No</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EC02C744-6811-6223-95C2-57A9E19B7E90}"/>
                </a:ext>
              </a:extLst>
            </p:cNvPr>
            <p:cNvSpPr/>
            <p:nvPr/>
          </p:nvSpPr>
          <p:spPr>
            <a:xfrm>
              <a:off x="997466" y="953568"/>
              <a:ext cx="1496291" cy="766618"/>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kern="1200">
                  <a:solidFill>
                    <a:srgbClr val="000000"/>
                  </a:solidFill>
                  <a:effectLst/>
                  <a:ea typeface="Times New Roman" panose="02020603050405020304" pitchFamily="18" charset="0"/>
                  <a:cs typeface="Times New Roman" panose="02020603050405020304" pitchFamily="18" charset="0"/>
                </a:rPr>
                <a:t>Yes</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12B0235-EF79-372C-A60E-117BB7EF3D10}"/>
                </a:ext>
              </a:extLst>
            </p:cNvPr>
            <p:cNvSpPr/>
            <p:nvPr/>
          </p:nvSpPr>
          <p:spPr>
            <a:xfrm>
              <a:off x="180174" y="1935319"/>
              <a:ext cx="2947179" cy="1281956"/>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kern="1200">
                  <a:solidFill>
                    <a:srgbClr val="000000"/>
                  </a:solidFill>
                  <a:effectLst/>
                  <a:ea typeface="Times New Roman" panose="02020603050405020304" pitchFamily="18" charset="0"/>
                  <a:cs typeface="Times New Roman" panose="02020603050405020304" pitchFamily="18" charset="0"/>
                </a:rPr>
                <a:t>Make sure you are not logged in</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p>
              <a:r>
                <a:rPr lang="en-US" sz="1050" kern="1200">
                  <a:solidFill>
                    <a:srgbClr val="000000"/>
                  </a:solidFill>
                  <a:effectLst/>
                  <a:ea typeface="Times New Roman" panose="02020603050405020304" pitchFamily="18" charset="0"/>
                  <a:cs typeface="Times New Roman" panose="02020603050405020304" pitchFamily="18" charset="0"/>
                </a:rPr>
                <a:t>Enter the story in the author’s words then select the role that best describes the author in the ‘About you’ section.</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p>
              <a:r>
                <a:rPr lang="en-US" sz="1050" kern="1200">
                  <a:solidFill>
                    <a:srgbClr val="000000"/>
                  </a:solidFill>
                  <a:effectLst/>
                  <a:ea typeface="Times New Roman" panose="02020603050405020304" pitchFamily="18" charset="0"/>
                  <a:cs typeface="Times New Roman" panose="02020603050405020304" pitchFamily="18" charset="0"/>
                </a:rPr>
                <a:t> </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1C71453E-DBC8-4EAD-2288-0FC7EF7A02C3}"/>
                </a:ext>
              </a:extLst>
            </p:cNvPr>
            <p:cNvSpPr/>
            <p:nvPr/>
          </p:nvSpPr>
          <p:spPr>
            <a:xfrm>
              <a:off x="0" y="3426928"/>
              <a:ext cx="3307526" cy="1647373"/>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kern="1200">
                  <a:solidFill>
                    <a:srgbClr val="000000"/>
                  </a:solidFill>
                  <a:effectLst/>
                  <a:ea typeface="Times New Roman" panose="02020603050405020304" pitchFamily="18" charset="0"/>
                  <a:cs typeface="Arial" panose="020B0604020202020204" pitchFamily="34" charset="0"/>
                </a:rPr>
                <a:t>Follow the </a:t>
              </a:r>
              <a:r>
                <a:rPr lang="en-US" sz="1050" i="1" kern="1200">
                  <a:solidFill>
                    <a:srgbClr val="000000"/>
                  </a:solidFill>
                  <a:effectLst/>
                  <a:ea typeface="Times New Roman" panose="02020603050405020304" pitchFamily="18" charset="0"/>
                  <a:cs typeface="Arial" panose="020B0604020202020204" pitchFamily="34" charset="0"/>
                </a:rPr>
                <a:t>tell your story</a:t>
              </a:r>
              <a:r>
                <a:rPr lang="en-US" sz="1050" kern="1200">
                  <a:solidFill>
                    <a:srgbClr val="000000"/>
                  </a:solidFill>
                  <a:effectLst/>
                  <a:ea typeface="Times New Roman" panose="02020603050405020304" pitchFamily="18" charset="0"/>
                  <a:cs typeface="Arial" panose="020B0604020202020204" pitchFamily="34" charset="0"/>
                </a:rPr>
                <a:t> process and put in the author’s postcode and email address when prompted.</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p>
              <a:r>
                <a:rPr lang="en-US" sz="1050" kern="1200">
                  <a:solidFill>
                    <a:srgbClr val="000000"/>
                  </a:solidFill>
                  <a:effectLst/>
                  <a:ea typeface="Times New Roman" panose="02020603050405020304" pitchFamily="18" charset="0"/>
                  <a:cs typeface="Arial" panose="020B0604020202020204" pitchFamily="34" charset="0"/>
                </a:rPr>
                <a:t> </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p>
              <a:r>
                <a:rPr lang="en-US" sz="1050" kern="1200">
                  <a:solidFill>
                    <a:srgbClr val="000000"/>
                  </a:solidFill>
                  <a:effectLst/>
                  <a:ea typeface="Times New Roman" panose="02020603050405020304" pitchFamily="18" charset="0"/>
                  <a:cs typeface="Arial" panose="020B0604020202020204" pitchFamily="34" charset="0"/>
                </a:rPr>
                <a:t>Then ask the author to create a username that is not their real name or use the username generator </a:t>
              </a:r>
              <a:r>
                <a:rPr lang="en-US" sz="1050" kern="1200">
                  <a:solidFill>
                    <a:srgbClr val="000000"/>
                  </a:solidFill>
                  <a:effectLst/>
                  <a:ea typeface="Times New Roman" panose="02020603050405020304" pitchFamily="18" charset="0"/>
                  <a:cs typeface="Times New Roman" panose="02020603050405020304" pitchFamily="18" charset="0"/>
                </a:rPr>
                <a:t> </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FF3C3768-124C-B097-0198-277767268BDF}"/>
                </a:ext>
              </a:extLst>
            </p:cNvPr>
            <p:cNvSpPr/>
            <p:nvPr/>
          </p:nvSpPr>
          <p:spPr>
            <a:xfrm>
              <a:off x="4249853" y="1905474"/>
              <a:ext cx="2947179" cy="1281956"/>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kern="1200">
                  <a:solidFill>
                    <a:srgbClr val="000000"/>
                  </a:solidFill>
                  <a:effectLst/>
                  <a:ea typeface="Times New Roman" panose="02020603050405020304" pitchFamily="18" charset="0"/>
                  <a:cs typeface="Times New Roman" panose="02020603050405020304" pitchFamily="18" charset="0"/>
                </a:rPr>
                <a:t>Log into careopinion.org.uk and enter the story in the author’s words BUT then in the “About you section” the role of “a staff member posting on behalf of a patient/service user”</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B05B8EC2-1A93-396E-79AD-1A18B33D5C5C}"/>
                </a:ext>
              </a:extLst>
            </p:cNvPr>
            <p:cNvSpPr/>
            <p:nvPr/>
          </p:nvSpPr>
          <p:spPr>
            <a:xfrm>
              <a:off x="4249853" y="5262373"/>
              <a:ext cx="2947179" cy="1281956"/>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kern="1200">
                  <a:solidFill>
                    <a:srgbClr val="000000"/>
                  </a:solidFill>
                  <a:effectLst/>
                  <a:ea typeface="Times New Roman" panose="02020603050405020304" pitchFamily="18" charset="0"/>
                  <a:cs typeface="Times New Roman" panose="02020603050405020304" pitchFamily="18" charset="0"/>
                </a:rPr>
                <a:t>The story will be shared under your staff/volunteer account. If the story receives a reply you will need to share this with the author</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8E588A72-183F-CA96-9898-69106C305341}"/>
                </a:ext>
              </a:extLst>
            </p:cNvPr>
            <p:cNvSpPr/>
            <p:nvPr/>
          </p:nvSpPr>
          <p:spPr>
            <a:xfrm>
              <a:off x="180174" y="5292218"/>
              <a:ext cx="2947179" cy="1281956"/>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kern="1200">
                  <a:solidFill>
                    <a:srgbClr val="000000"/>
                  </a:solidFill>
                  <a:effectLst/>
                  <a:ea typeface="Times New Roman" panose="02020603050405020304" pitchFamily="18" charset="0"/>
                  <a:cs typeface="Times New Roman" panose="02020603050405020304" pitchFamily="18" charset="0"/>
                </a:rPr>
                <a:t>The story will now be added under the author’s account to they will be directly emailed if they get a reply from services</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003D688F-9726-4713-054B-B354CFE98809}"/>
                </a:ext>
              </a:extLst>
            </p:cNvPr>
            <p:cNvSpPr/>
            <p:nvPr/>
          </p:nvSpPr>
          <p:spPr>
            <a:xfrm>
              <a:off x="4069679" y="3397083"/>
              <a:ext cx="3307526" cy="1677218"/>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kern="1200">
                  <a:solidFill>
                    <a:srgbClr val="000000"/>
                  </a:solidFill>
                  <a:effectLst/>
                  <a:ea typeface="Times New Roman" panose="02020603050405020304" pitchFamily="18" charset="0"/>
                  <a:cs typeface="Arial" panose="020B0604020202020204" pitchFamily="34" charset="0"/>
                </a:rPr>
                <a:t>Follow the </a:t>
              </a:r>
              <a:r>
                <a:rPr lang="en-US" sz="1050" i="1" kern="1200">
                  <a:solidFill>
                    <a:srgbClr val="000000"/>
                  </a:solidFill>
                  <a:effectLst/>
                  <a:ea typeface="Times New Roman" panose="02020603050405020304" pitchFamily="18" charset="0"/>
                  <a:cs typeface="Arial" panose="020B0604020202020204" pitchFamily="34" charset="0"/>
                </a:rPr>
                <a:t>tell your story</a:t>
              </a:r>
              <a:r>
                <a:rPr lang="en-US" sz="1050" kern="1200">
                  <a:solidFill>
                    <a:srgbClr val="000000"/>
                  </a:solidFill>
                  <a:effectLst/>
                  <a:ea typeface="Times New Roman" panose="02020603050405020304" pitchFamily="18" charset="0"/>
                  <a:cs typeface="Arial" panose="020B0604020202020204" pitchFamily="34" charset="0"/>
                </a:rPr>
                <a:t> process and put in the author’s postcode or the post code of the service</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p>
              <a:r>
                <a:rPr lang="en-US" sz="1050" kern="1200">
                  <a:solidFill>
                    <a:srgbClr val="000000"/>
                  </a:solidFill>
                  <a:effectLst/>
                  <a:ea typeface="Times New Roman" panose="02020603050405020304" pitchFamily="18" charset="0"/>
                  <a:cs typeface="Arial" panose="020B0604020202020204" pitchFamily="34" charset="0"/>
                </a:rPr>
                <a:t> </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p>
              <a:r>
                <a:rPr lang="en-US" sz="1050" kern="1200">
                  <a:solidFill>
                    <a:srgbClr val="000000"/>
                  </a:solidFill>
                  <a:effectLst/>
                  <a:ea typeface="Times New Roman" panose="02020603050405020304" pitchFamily="18" charset="0"/>
                  <a:cs typeface="Arial" panose="020B0604020202020204" pitchFamily="34" charset="0"/>
                </a:rPr>
                <a:t>Check the author is happy for you to share the story on their behalf and submit.</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Arrow: Down 11">
              <a:extLst>
                <a:ext uri="{FF2B5EF4-FFF2-40B4-BE49-F238E27FC236}">
                  <a16:creationId xmlns:a16="http://schemas.microsoft.com/office/drawing/2014/main" id="{0BB9FA93-CF7A-D45A-318B-1AF4CD0635FB}"/>
                </a:ext>
              </a:extLst>
            </p:cNvPr>
            <p:cNvSpPr/>
            <p:nvPr/>
          </p:nvSpPr>
          <p:spPr>
            <a:xfrm>
              <a:off x="5382539" y="1572232"/>
              <a:ext cx="418744" cy="456832"/>
            </a:xfrm>
            <a:prstGeom prst="downArrow">
              <a:avLst/>
            </a:prstGeom>
            <a:solidFill>
              <a:srgbClr val="CE3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sp>
          <p:nvSpPr>
            <p:cNvPr id="13" name="Arrow: Down 12">
              <a:extLst>
                <a:ext uri="{FF2B5EF4-FFF2-40B4-BE49-F238E27FC236}">
                  <a16:creationId xmlns:a16="http://schemas.microsoft.com/office/drawing/2014/main" id="{95144C84-215C-AE49-2B94-F51BD17C108D}"/>
                </a:ext>
              </a:extLst>
            </p:cNvPr>
            <p:cNvSpPr/>
            <p:nvPr/>
          </p:nvSpPr>
          <p:spPr>
            <a:xfrm>
              <a:off x="5382539" y="3044634"/>
              <a:ext cx="418744" cy="456832"/>
            </a:xfrm>
            <a:prstGeom prst="downArrow">
              <a:avLst/>
            </a:prstGeom>
            <a:solidFill>
              <a:srgbClr val="CE3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sp>
          <p:nvSpPr>
            <p:cNvPr id="14" name="Arrow: Down 13">
              <a:extLst>
                <a:ext uri="{FF2B5EF4-FFF2-40B4-BE49-F238E27FC236}">
                  <a16:creationId xmlns:a16="http://schemas.microsoft.com/office/drawing/2014/main" id="{649A7637-E326-CD38-9C5A-DAE7C0F69F3D}"/>
                </a:ext>
              </a:extLst>
            </p:cNvPr>
            <p:cNvSpPr/>
            <p:nvPr/>
          </p:nvSpPr>
          <p:spPr>
            <a:xfrm>
              <a:off x="1134586" y="1554418"/>
              <a:ext cx="418744" cy="456832"/>
            </a:xfrm>
            <a:prstGeom prst="downArrow">
              <a:avLst/>
            </a:prstGeom>
            <a:solidFill>
              <a:srgbClr val="CE3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sp>
          <p:nvSpPr>
            <p:cNvPr id="15" name="Arrow: Down 14">
              <a:extLst>
                <a:ext uri="{FF2B5EF4-FFF2-40B4-BE49-F238E27FC236}">
                  <a16:creationId xmlns:a16="http://schemas.microsoft.com/office/drawing/2014/main" id="{CA1C5BE7-B214-0108-2062-85B9F63F0ECC}"/>
                </a:ext>
              </a:extLst>
            </p:cNvPr>
            <p:cNvSpPr/>
            <p:nvPr/>
          </p:nvSpPr>
          <p:spPr>
            <a:xfrm>
              <a:off x="1231953" y="3088096"/>
              <a:ext cx="418744" cy="456832"/>
            </a:xfrm>
            <a:prstGeom prst="downArrow">
              <a:avLst/>
            </a:prstGeom>
            <a:solidFill>
              <a:srgbClr val="CE3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sp>
          <p:nvSpPr>
            <p:cNvPr id="16" name="Arrow: Down 15">
              <a:extLst>
                <a:ext uri="{FF2B5EF4-FFF2-40B4-BE49-F238E27FC236}">
                  <a16:creationId xmlns:a16="http://schemas.microsoft.com/office/drawing/2014/main" id="{FA81AB6E-7F04-275F-1AAA-173C018E0618}"/>
                </a:ext>
              </a:extLst>
            </p:cNvPr>
            <p:cNvSpPr/>
            <p:nvPr/>
          </p:nvSpPr>
          <p:spPr>
            <a:xfrm>
              <a:off x="5382540" y="5017128"/>
              <a:ext cx="418744" cy="456832"/>
            </a:xfrm>
            <a:prstGeom prst="downArrow">
              <a:avLst/>
            </a:prstGeom>
            <a:solidFill>
              <a:srgbClr val="CE3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sp>
          <p:nvSpPr>
            <p:cNvPr id="17" name="Arrow: Down 16">
              <a:extLst>
                <a:ext uri="{FF2B5EF4-FFF2-40B4-BE49-F238E27FC236}">
                  <a16:creationId xmlns:a16="http://schemas.microsoft.com/office/drawing/2014/main" id="{6DCFA195-974E-D920-A832-E28F4E23BA6F}"/>
                </a:ext>
              </a:extLst>
            </p:cNvPr>
            <p:cNvSpPr/>
            <p:nvPr/>
          </p:nvSpPr>
          <p:spPr>
            <a:xfrm>
              <a:off x="1231953" y="5017128"/>
              <a:ext cx="418744" cy="456832"/>
            </a:xfrm>
            <a:prstGeom prst="downArrow">
              <a:avLst/>
            </a:prstGeom>
            <a:solidFill>
              <a:srgbClr val="CE3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sp>
          <p:nvSpPr>
            <p:cNvPr id="18" name="Arrow: Down 17">
              <a:extLst>
                <a:ext uri="{FF2B5EF4-FFF2-40B4-BE49-F238E27FC236}">
                  <a16:creationId xmlns:a16="http://schemas.microsoft.com/office/drawing/2014/main" id="{53427C84-CCC6-5311-C10E-ABE743FABA09}"/>
                </a:ext>
              </a:extLst>
            </p:cNvPr>
            <p:cNvSpPr/>
            <p:nvPr/>
          </p:nvSpPr>
          <p:spPr>
            <a:xfrm rot="19861599">
              <a:off x="4539746" y="643029"/>
              <a:ext cx="418744" cy="456832"/>
            </a:xfrm>
            <a:prstGeom prst="downArrow">
              <a:avLst/>
            </a:prstGeom>
            <a:solidFill>
              <a:srgbClr val="CE3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sp>
          <p:nvSpPr>
            <p:cNvPr id="19" name="Arrow: Down 18">
              <a:extLst>
                <a:ext uri="{FF2B5EF4-FFF2-40B4-BE49-F238E27FC236}">
                  <a16:creationId xmlns:a16="http://schemas.microsoft.com/office/drawing/2014/main" id="{A2EC27C0-1F64-529C-6CE6-F65303617300}"/>
                </a:ext>
              </a:extLst>
            </p:cNvPr>
            <p:cNvSpPr/>
            <p:nvPr/>
          </p:nvSpPr>
          <p:spPr>
            <a:xfrm rot="2039955">
              <a:off x="2147239" y="617585"/>
              <a:ext cx="418744" cy="456832"/>
            </a:xfrm>
            <a:prstGeom prst="downArrow">
              <a:avLst/>
            </a:prstGeom>
            <a:solidFill>
              <a:srgbClr val="CE3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grpSp>
      <p:sp>
        <p:nvSpPr>
          <p:cNvPr id="20" name="Oval 19">
            <a:extLst>
              <a:ext uri="{FF2B5EF4-FFF2-40B4-BE49-F238E27FC236}">
                <a16:creationId xmlns:a16="http://schemas.microsoft.com/office/drawing/2014/main" id="{4B74A340-27B6-3EF2-B0C0-5E377EEA74CD}"/>
              </a:ext>
            </a:extLst>
          </p:cNvPr>
          <p:cNvSpPr/>
          <p:nvPr/>
        </p:nvSpPr>
        <p:spPr>
          <a:xfrm>
            <a:off x="4229893" y="5219386"/>
            <a:ext cx="3099277" cy="1300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870F0F69-44EB-AE37-E279-8E066064404C}"/>
              </a:ext>
            </a:extLst>
          </p:cNvPr>
          <p:cNvCxnSpPr>
            <a:cxnSpLocks/>
          </p:cNvCxnSpPr>
          <p:nvPr/>
        </p:nvCxnSpPr>
        <p:spPr>
          <a:xfrm flipV="1">
            <a:off x="6486473" y="3456769"/>
            <a:ext cx="1213288" cy="18363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1D001B6-46C9-C60C-A189-79928EB582AB}"/>
              </a:ext>
            </a:extLst>
          </p:cNvPr>
          <p:cNvSpPr txBox="1"/>
          <p:nvPr/>
        </p:nvSpPr>
        <p:spPr>
          <a:xfrm>
            <a:off x="7458102" y="2872917"/>
            <a:ext cx="3819970" cy="646331"/>
          </a:xfrm>
          <a:prstGeom prst="rect">
            <a:avLst/>
          </a:prstGeom>
          <a:noFill/>
        </p:spPr>
        <p:txBody>
          <a:bodyPr wrap="square" rtlCol="0">
            <a:spAutoFit/>
          </a:bodyPr>
          <a:lstStyle/>
          <a:p>
            <a:r>
              <a:rPr lang="en-GB">
                <a:solidFill>
                  <a:srgbClr val="FF0000"/>
                </a:solidFill>
              </a:rPr>
              <a:t>Currently the ONLY way for a person to find their story is though the story ID</a:t>
            </a:r>
          </a:p>
        </p:txBody>
      </p:sp>
      <p:sp>
        <p:nvSpPr>
          <p:cNvPr id="42" name="TextBox 41">
            <a:extLst>
              <a:ext uri="{FF2B5EF4-FFF2-40B4-BE49-F238E27FC236}">
                <a16:creationId xmlns:a16="http://schemas.microsoft.com/office/drawing/2014/main" id="{C1BD6BDB-6F2C-63A4-95C4-4EDCEFE79B7D}"/>
              </a:ext>
            </a:extLst>
          </p:cNvPr>
          <p:cNvSpPr txBox="1"/>
          <p:nvPr/>
        </p:nvSpPr>
        <p:spPr>
          <a:xfrm>
            <a:off x="7570289" y="4002417"/>
            <a:ext cx="3819970" cy="2031325"/>
          </a:xfrm>
          <a:prstGeom prst="rect">
            <a:avLst/>
          </a:prstGeom>
          <a:noFill/>
        </p:spPr>
        <p:txBody>
          <a:bodyPr wrap="square" rtlCol="0">
            <a:spAutoFit/>
          </a:bodyPr>
          <a:lstStyle/>
          <a:p>
            <a:r>
              <a:rPr lang="en-GB"/>
              <a:t>This means the story needs to be entered on the website with the patient present and then they are given the number when it is submitted, or you need to go back to the ward to give the person the number</a:t>
            </a:r>
          </a:p>
        </p:txBody>
      </p:sp>
      <p:sp>
        <p:nvSpPr>
          <p:cNvPr id="25" name="TextBox 24">
            <a:extLst>
              <a:ext uri="{FF2B5EF4-FFF2-40B4-BE49-F238E27FC236}">
                <a16:creationId xmlns:a16="http://schemas.microsoft.com/office/drawing/2014/main" id="{6EB789C9-4ACE-E57B-5743-B8D6BAAE9423}"/>
              </a:ext>
            </a:extLst>
          </p:cNvPr>
          <p:cNvSpPr txBox="1"/>
          <p:nvPr/>
        </p:nvSpPr>
        <p:spPr>
          <a:xfrm>
            <a:off x="388401" y="197176"/>
            <a:ext cx="11271903" cy="830997"/>
          </a:xfrm>
          <a:prstGeom prst="rect">
            <a:avLst/>
          </a:prstGeom>
          <a:noFill/>
        </p:spPr>
        <p:txBody>
          <a:bodyPr wrap="square">
            <a:spAutoFit/>
          </a:bodyPr>
          <a:lstStyle/>
          <a:p>
            <a:r>
              <a:rPr lang="en-GB" sz="4800" b="1">
                <a:solidFill>
                  <a:srgbClr val="B10059"/>
                </a:solidFill>
                <a:latin typeface="Calibri"/>
                <a:cs typeface="Calibri"/>
              </a:rPr>
              <a:t>Does the person have an email address?</a:t>
            </a:r>
            <a:endParaRPr lang="en-GB" sz="4800"/>
          </a:p>
        </p:txBody>
      </p:sp>
    </p:spTree>
    <p:extLst>
      <p:ext uri="{BB962C8B-B14F-4D97-AF65-F5344CB8AC3E}">
        <p14:creationId xmlns:p14="http://schemas.microsoft.com/office/powerpoint/2010/main" val="667555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sz="4800" b="1">
                <a:solidFill>
                  <a:srgbClr val="B10059"/>
                </a:solidFill>
                <a:latin typeface="Calibri"/>
                <a:cs typeface="Calibri"/>
              </a:rPr>
              <a:t>Closing the loop</a:t>
            </a:r>
            <a:endParaRPr lang="en-GB" sz="4800" b="1">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1190002" y="1755141"/>
            <a:ext cx="9230882" cy="3859445"/>
          </a:xfrm>
        </p:spPr>
        <p:txBody>
          <a:bodyPr>
            <a:normAutofit/>
          </a:bodyPr>
          <a:lstStyle/>
          <a:p>
            <a:pPr marL="0" indent="0">
              <a:buNone/>
            </a:pPr>
            <a:r>
              <a:rPr lang="en-GB" sz="1900">
                <a:solidFill>
                  <a:srgbClr val="5B1E45"/>
                </a:solidFill>
              </a:rPr>
              <a:t>Consider how volunteers will make sure the person can have access to their story and any responses. If they have an email address this will happen automatically. If they don’t you may need to get creative:</a:t>
            </a:r>
          </a:p>
          <a:p>
            <a:r>
              <a:rPr lang="en-GB" sz="1900">
                <a:solidFill>
                  <a:srgbClr val="5B1E45"/>
                </a:solidFill>
              </a:rPr>
              <a:t>Flyers with link to story using the story id (see appendix on the presentation on how to find this</a:t>
            </a:r>
          </a:p>
          <a:p>
            <a:r>
              <a:rPr lang="en-GB" sz="1900">
                <a:solidFill>
                  <a:srgbClr val="5B1E45"/>
                </a:solidFill>
              </a:rPr>
              <a:t>Revisiting the ward to share feedback directly with the person</a:t>
            </a:r>
          </a:p>
          <a:p>
            <a:r>
              <a:rPr lang="en-GB" sz="1900">
                <a:solidFill>
                  <a:srgbClr val="5B1E45"/>
                </a:solidFill>
              </a:rPr>
              <a:t>Book of feedback and Reponses for all to read or on service notice board </a:t>
            </a:r>
          </a:p>
          <a:p>
            <a:r>
              <a:rPr lang="en-GB" sz="1900">
                <a:solidFill>
                  <a:srgbClr val="5B1E45"/>
                </a:solidFill>
              </a:rPr>
              <a:t>Screens with feedback and responses </a:t>
            </a:r>
          </a:p>
          <a:p>
            <a:endParaRPr lang="en-GB" sz="1900">
              <a:solidFill>
                <a:srgbClr val="5B1E45"/>
              </a:solidFill>
            </a:endParaRPr>
          </a:p>
        </p:txBody>
      </p:sp>
      <p:pic>
        <p:nvPicPr>
          <p:cNvPr id="5" name="Picture 4" descr="Text&#10;&#10;Description automatically generated">
            <a:extLst>
              <a:ext uri="{FF2B5EF4-FFF2-40B4-BE49-F238E27FC236}">
                <a16:creationId xmlns:a16="http://schemas.microsoft.com/office/drawing/2014/main" id="{93438BE7-CAEA-73FC-9AB9-29087B30F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878" y="968707"/>
            <a:ext cx="6453085" cy="4617883"/>
          </a:xfrm>
          <a:prstGeom prst="rect">
            <a:avLst/>
          </a:prstGeom>
        </p:spPr>
      </p:pic>
      <p:pic>
        <p:nvPicPr>
          <p:cNvPr id="7" name="Picture 6">
            <a:extLst>
              <a:ext uri="{FF2B5EF4-FFF2-40B4-BE49-F238E27FC236}">
                <a16:creationId xmlns:a16="http://schemas.microsoft.com/office/drawing/2014/main" id="{88C8BE2D-8419-0E31-518F-F37F228ACDFF}"/>
              </a:ext>
            </a:extLst>
          </p:cNvPr>
          <p:cNvPicPr>
            <a:picLocks noChangeAspect="1"/>
          </p:cNvPicPr>
          <p:nvPr/>
        </p:nvPicPr>
        <p:blipFill>
          <a:blip r:embed="rId3"/>
          <a:stretch>
            <a:fillRect/>
          </a:stretch>
        </p:blipFill>
        <p:spPr>
          <a:xfrm>
            <a:off x="422839" y="99466"/>
            <a:ext cx="4783988" cy="66590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988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p:cNvPicPr>
            <a:picLocks noChangeAspect="1"/>
          </p:cNvPicPr>
          <p:nvPr/>
        </p:nvPicPr>
        <p:blipFill rotWithShape="1">
          <a:blip r:embed="rId2">
            <a:extLst>
              <a:ext uri="{96DAC541-7B7A-43D3-8B79-37D633B846F1}">
                <asvg:svgBlip xmlns:asvg="http://schemas.microsoft.com/office/drawing/2016/SVG/main" r:embed="rId3"/>
              </a:ext>
            </a:extLst>
          </a:blip>
          <a:srcRect l="41211" t="4342" r="370"/>
          <a:stretch/>
        </p:blipFill>
        <p:spPr>
          <a:xfrm>
            <a:off x="47315" y="49091"/>
            <a:ext cx="12097370" cy="9048940"/>
          </a:xfrm>
          <a:prstGeom prst="rect">
            <a:avLst/>
          </a:prstGeom>
        </p:spPr>
      </p:pic>
      <p:sp>
        <p:nvSpPr>
          <p:cNvPr id="8" name="TextBox 7">
            <a:extLst>
              <a:ext uri="{FF2B5EF4-FFF2-40B4-BE49-F238E27FC236}">
                <a16:creationId xmlns:a16="http://schemas.microsoft.com/office/drawing/2014/main" id="{1540F4E4-C016-46BA-AD55-23D8D89013B9}"/>
              </a:ext>
            </a:extLst>
          </p:cNvPr>
          <p:cNvSpPr txBox="1"/>
          <p:nvPr/>
        </p:nvSpPr>
        <p:spPr>
          <a:xfrm>
            <a:off x="7665609" y="5001281"/>
            <a:ext cx="2854263" cy="584775"/>
          </a:xfrm>
          <a:prstGeom prst="rect">
            <a:avLst/>
          </a:prstGeom>
          <a:noFill/>
        </p:spPr>
        <p:txBody>
          <a:bodyPr wrap="square" rtlCol="0">
            <a:spAutoFit/>
          </a:bodyPr>
          <a:lstStyle/>
          <a:p>
            <a:pPr algn="ctr"/>
            <a:r>
              <a:rPr lang="en-GB" sz="3200" b="1">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277265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E80AD-8DAE-9E6C-F265-1D68208C9075}"/>
              </a:ext>
            </a:extLst>
          </p:cNvPr>
          <p:cNvSpPr>
            <a:spLocks noGrp="1"/>
          </p:cNvSpPr>
          <p:nvPr>
            <p:ph type="title"/>
          </p:nvPr>
        </p:nvSpPr>
        <p:spPr/>
        <p:txBody>
          <a:bodyPr>
            <a:normAutofit fontScale="90000"/>
          </a:bodyPr>
          <a:lstStyle/>
          <a:p>
            <a:r>
              <a:rPr lang="en-GB" sz="4400" b="1">
                <a:solidFill>
                  <a:srgbClr val="B10059"/>
                </a:solidFill>
                <a:latin typeface="Calibri"/>
                <a:cs typeface="Calibri"/>
              </a:rPr>
              <a:t>Appendix: Adding a story for someone and finding the posting ID</a:t>
            </a:r>
            <a:br>
              <a:rPr lang="en-GB" sz="4400"/>
            </a:br>
            <a:endParaRPr lang="en-GB"/>
          </a:p>
        </p:txBody>
      </p:sp>
      <p:sp>
        <p:nvSpPr>
          <p:cNvPr id="3" name="Content Placeholder 2">
            <a:extLst>
              <a:ext uri="{FF2B5EF4-FFF2-40B4-BE49-F238E27FC236}">
                <a16:creationId xmlns:a16="http://schemas.microsoft.com/office/drawing/2014/main" id="{D7120EB0-3430-2F81-4DA9-47D5640E1EA2}"/>
              </a:ext>
            </a:extLst>
          </p:cNvPr>
          <p:cNvSpPr>
            <a:spLocks noGrp="1"/>
          </p:cNvSpPr>
          <p:nvPr>
            <p:ph idx="1"/>
          </p:nvPr>
        </p:nvSpPr>
        <p:spPr>
          <a:xfrm>
            <a:off x="745234" y="1253331"/>
            <a:ext cx="10515600" cy="4351338"/>
          </a:xfrm>
        </p:spPr>
        <p:txBody>
          <a:bodyPr/>
          <a:lstStyle/>
          <a:p>
            <a:pPr marL="0" indent="0">
              <a:buNone/>
            </a:pPr>
            <a:r>
              <a:rPr lang="en-GB">
                <a:solidFill>
                  <a:srgbClr val="5B1E45"/>
                </a:solidFill>
              </a:rPr>
              <a:t>If the person doesn’t have an email a volunteer can add it on their behalf</a:t>
            </a:r>
          </a:p>
          <a:p>
            <a:pPr marL="514350" indent="-514350">
              <a:buFont typeface="+mj-lt"/>
              <a:buAutoNum type="arabicPeriod"/>
            </a:pPr>
            <a:r>
              <a:rPr lang="en-GB">
                <a:solidFill>
                  <a:srgbClr val="5B1E45"/>
                </a:solidFill>
              </a:rPr>
              <a:t>They must be logged in with their organisation email</a:t>
            </a:r>
          </a:p>
          <a:p>
            <a:pPr marL="514350" indent="-514350">
              <a:buFont typeface="+mj-lt"/>
              <a:buAutoNum type="arabicPeriod"/>
            </a:pPr>
            <a:r>
              <a:rPr lang="en-GB">
                <a:solidFill>
                  <a:srgbClr val="5B1E45"/>
                </a:solidFill>
              </a:rPr>
              <a:t>Add the story in the persons own words</a:t>
            </a:r>
          </a:p>
          <a:p>
            <a:pPr marL="514350" indent="-514350">
              <a:buFont typeface="+mj-lt"/>
              <a:buAutoNum type="arabicPeriod"/>
            </a:pPr>
            <a:r>
              <a:rPr lang="en-GB">
                <a:solidFill>
                  <a:srgbClr val="5B1E45"/>
                </a:solidFill>
              </a:rPr>
              <a:t>On step two identify as a “staff </a:t>
            </a:r>
          </a:p>
          <a:p>
            <a:pPr marL="0" indent="0">
              <a:buNone/>
            </a:pPr>
            <a:r>
              <a:rPr lang="en-GB">
                <a:solidFill>
                  <a:srgbClr val="5B1E45"/>
                </a:solidFill>
              </a:rPr>
              <a:t>member posting on behalf of a patient </a:t>
            </a:r>
          </a:p>
          <a:p>
            <a:pPr marL="0" indent="0">
              <a:buNone/>
            </a:pPr>
            <a:r>
              <a:rPr lang="en-GB">
                <a:solidFill>
                  <a:srgbClr val="5B1E45"/>
                </a:solidFill>
              </a:rPr>
              <a:t>or service user” </a:t>
            </a:r>
          </a:p>
        </p:txBody>
      </p:sp>
      <p:pic>
        <p:nvPicPr>
          <p:cNvPr id="5" name="Picture 4">
            <a:extLst>
              <a:ext uri="{FF2B5EF4-FFF2-40B4-BE49-F238E27FC236}">
                <a16:creationId xmlns:a16="http://schemas.microsoft.com/office/drawing/2014/main" id="{CFA868EC-1B3D-73F6-24D4-08F4E81321AF}"/>
              </a:ext>
            </a:extLst>
          </p:cNvPr>
          <p:cNvPicPr>
            <a:picLocks noChangeAspect="1"/>
          </p:cNvPicPr>
          <p:nvPr/>
        </p:nvPicPr>
        <p:blipFill>
          <a:blip r:embed="rId2"/>
          <a:stretch>
            <a:fillRect/>
          </a:stretch>
        </p:blipFill>
        <p:spPr>
          <a:xfrm>
            <a:off x="6908501" y="3121352"/>
            <a:ext cx="4667490" cy="3149762"/>
          </a:xfrm>
          <a:prstGeom prst="rect">
            <a:avLst/>
          </a:prstGeom>
        </p:spPr>
      </p:pic>
    </p:spTree>
    <p:extLst>
      <p:ext uri="{BB962C8B-B14F-4D97-AF65-F5344CB8AC3E}">
        <p14:creationId xmlns:p14="http://schemas.microsoft.com/office/powerpoint/2010/main" val="1451939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D96A2-7F49-5C44-166C-219D301CE27A}"/>
              </a:ext>
            </a:extLst>
          </p:cNvPr>
          <p:cNvPicPr>
            <a:picLocks noChangeAspect="1"/>
          </p:cNvPicPr>
          <p:nvPr/>
        </p:nvPicPr>
        <p:blipFill>
          <a:blip r:embed="rId2"/>
          <a:stretch>
            <a:fillRect/>
          </a:stretch>
        </p:blipFill>
        <p:spPr>
          <a:xfrm>
            <a:off x="1377979" y="1762193"/>
            <a:ext cx="9265126" cy="5435879"/>
          </a:xfrm>
          <a:prstGeom prst="rect">
            <a:avLst/>
          </a:prstGeom>
        </p:spPr>
      </p:pic>
      <p:cxnSp>
        <p:nvCxnSpPr>
          <p:cNvPr id="5" name="Straight Arrow Connector 4">
            <a:extLst>
              <a:ext uri="{FF2B5EF4-FFF2-40B4-BE49-F238E27FC236}">
                <a16:creationId xmlns:a16="http://schemas.microsoft.com/office/drawing/2014/main" id="{A270A13D-C844-6F03-98D8-4A5D0A813AE4}"/>
              </a:ext>
            </a:extLst>
          </p:cNvPr>
          <p:cNvCxnSpPr>
            <a:cxnSpLocks/>
          </p:cNvCxnSpPr>
          <p:nvPr/>
        </p:nvCxnSpPr>
        <p:spPr>
          <a:xfrm>
            <a:off x="9382506" y="444727"/>
            <a:ext cx="0" cy="32299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7D9992E-3BDD-FA0C-DB7B-DE90D294D88C}"/>
              </a:ext>
            </a:extLst>
          </p:cNvPr>
          <p:cNvSpPr txBox="1"/>
          <p:nvPr/>
        </p:nvSpPr>
        <p:spPr>
          <a:xfrm>
            <a:off x="1204956" y="282357"/>
            <a:ext cx="8691073" cy="923330"/>
          </a:xfrm>
          <a:prstGeom prst="rect">
            <a:avLst/>
          </a:prstGeom>
          <a:noFill/>
        </p:spPr>
        <p:txBody>
          <a:bodyPr wrap="square" rtlCol="0">
            <a:spAutoFit/>
          </a:bodyPr>
          <a:lstStyle/>
          <a:p>
            <a:r>
              <a:rPr lang="en-GB">
                <a:solidFill>
                  <a:srgbClr val="5B1E45"/>
                </a:solidFill>
              </a:rPr>
              <a:t>4. Follow the process through until or signing off as a feedback assistant</a:t>
            </a:r>
          </a:p>
          <a:p>
            <a:endParaRPr lang="en-GB">
              <a:solidFill>
                <a:srgbClr val="5B1E45"/>
              </a:solidFill>
            </a:endParaRPr>
          </a:p>
          <a:p>
            <a:r>
              <a:rPr lang="en-GB">
                <a:solidFill>
                  <a:srgbClr val="5B1E45"/>
                </a:solidFill>
              </a:rPr>
              <a:t>5. Click </a:t>
            </a:r>
            <a:r>
              <a:rPr lang="en-GB">
                <a:solidFill>
                  <a:srgbClr val="B00453"/>
                </a:solidFill>
              </a:rPr>
              <a:t>SUBMIT</a:t>
            </a:r>
          </a:p>
        </p:txBody>
      </p:sp>
    </p:spTree>
    <p:extLst>
      <p:ext uri="{BB962C8B-B14F-4D97-AF65-F5344CB8AC3E}">
        <p14:creationId xmlns:p14="http://schemas.microsoft.com/office/powerpoint/2010/main" val="222072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54920A-CADF-0EB5-2D69-5693F8CF36D4}"/>
              </a:ext>
            </a:extLst>
          </p:cNvPr>
          <p:cNvPicPr>
            <a:picLocks noChangeAspect="1"/>
          </p:cNvPicPr>
          <p:nvPr/>
        </p:nvPicPr>
        <p:blipFill>
          <a:blip r:embed="rId2"/>
          <a:stretch>
            <a:fillRect/>
          </a:stretch>
        </p:blipFill>
        <p:spPr>
          <a:xfrm>
            <a:off x="-142029" y="1066855"/>
            <a:ext cx="12550521" cy="5915272"/>
          </a:xfrm>
          <a:prstGeom prst="rect">
            <a:avLst/>
          </a:prstGeom>
        </p:spPr>
      </p:pic>
      <p:sp>
        <p:nvSpPr>
          <p:cNvPr id="4" name="Oval 3">
            <a:extLst>
              <a:ext uri="{FF2B5EF4-FFF2-40B4-BE49-F238E27FC236}">
                <a16:creationId xmlns:a16="http://schemas.microsoft.com/office/drawing/2014/main" id="{7FEF32CA-DD41-BD39-C06B-F69C3F751B97}"/>
              </a:ext>
            </a:extLst>
          </p:cNvPr>
          <p:cNvSpPr/>
          <p:nvPr/>
        </p:nvSpPr>
        <p:spPr>
          <a:xfrm>
            <a:off x="2324457" y="1066855"/>
            <a:ext cx="1589518" cy="8802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31AF878-1AFC-FF8C-6617-631AF28092EA}"/>
              </a:ext>
            </a:extLst>
          </p:cNvPr>
          <p:cNvSpPr txBox="1"/>
          <p:nvPr/>
        </p:nvSpPr>
        <p:spPr>
          <a:xfrm>
            <a:off x="3050849" y="358924"/>
            <a:ext cx="4281443" cy="369332"/>
          </a:xfrm>
          <a:prstGeom prst="rect">
            <a:avLst/>
          </a:prstGeom>
          <a:noFill/>
        </p:spPr>
        <p:txBody>
          <a:bodyPr wrap="square" rtlCol="0">
            <a:spAutoFit/>
          </a:bodyPr>
          <a:lstStyle/>
          <a:p>
            <a:r>
              <a:rPr lang="en-GB" b="1">
                <a:solidFill>
                  <a:srgbClr val="FF0000"/>
                </a:solidFill>
              </a:rPr>
              <a:t>This is the posting ID</a:t>
            </a:r>
          </a:p>
        </p:txBody>
      </p:sp>
      <p:cxnSp>
        <p:nvCxnSpPr>
          <p:cNvPr id="8" name="Straight Arrow Connector 7">
            <a:extLst>
              <a:ext uri="{FF2B5EF4-FFF2-40B4-BE49-F238E27FC236}">
                <a16:creationId xmlns:a16="http://schemas.microsoft.com/office/drawing/2014/main" id="{B6B4CEAC-9545-4558-FB74-082571882C71}"/>
              </a:ext>
            </a:extLst>
          </p:cNvPr>
          <p:cNvCxnSpPr/>
          <p:nvPr/>
        </p:nvCxnSpPr>
        <p:spPr>
          <a:xfrm flipH="1">
            <a:off x="3367043" y="728256"/>
            <a:ext cx="188007" cy="3385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157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sz="4800" b="1">
                <a:solidFill>
                  <a:srgbClr val="B10059"/>
                </a:solidFill>
                <a:latin typeface="Calibri"/>
                <a:cs typeface="Calibri"/>
              </a:rPr>
              <a:t>Aims of today's webinar</a:t>
            </a:r>
            <a:endParaRPr lang="en-GB" sz="4800" b="1">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838200" y="2144138"/>
            <a:ext cx="9222658" cy="3982065"/>
          </a:xfrm>
        </p:spPr>
        <p:txBody>
          <a:bodyPr>
            <a:normAutofit fontScale="92500" lnSpcReduction="10000"/>
          </a:bodyPr>
          <a:lstStyle/>
          <a:p>
            <a:pPr>
              <a:buFont typeface="Arial"/>
              <a:buChar char="•"/>
            </a:pPr>
            <a:r>
              <a:rPr lang="en-GB" sz="2400" dirty="0">
                <a:solidFill>
                  <a:srgbClr val="5B1E45"/>
                </a:solidFill>
              </a:rPr>
              <a:t>Explore ways to share feedback via Care Opinion and the role of the volunteer</a:t>
            </a:r>
          </a:p>
          <a:p>
            <a:pPr marL="0" indent="0">
              <a:buNone/>
            </a:pPr>
            <a:endParaRPr lang="en-GB" sz="2400" dirty="0">
              <a:solidFill>
                <a:srgbClr val="5B1E45"/>
              </a:solidFill>
            </a:endParaRPr>
          </a:p>
          <a:p>
            <a:pPr>
              <a:buFont typeface="Arial"/>
              <a:buChar char="•"/>
            </a:pPr>
            <a:r>
              <a:rPr lang="en-GB" sz="2400" dirty="0">
                <a:solidFill>
                  <a:srgbClr val="5B1E45"/>
                </a:solidFill>
              </a:rPr>
              <a:t>Get volunteers/staff members involved in generating and learning from feedback (benefits to volunteers and potential disadvantaged)</a:t>
            </a:r>
          </a:p>
          <a:p>
            <a:pPr marL="0" indent="0">
              <a:buNone/>
            </a:pPr>
            <a:endParaRPr lang="en-GB" sz="2400" dirty="0">
              <a:solidFill>
                <a:srgbClr val="5B1E45"/>
              </a:solidFill>
            </a:endParaRPr>
          </a:p>
          <a:p>
            <a:pPr>
              <a:buFont typeface="Arial"/>
              <a:buChar char="•"/>
            </a:pPr>
            <a:r>
              <a:rPr lang="en-GB" sz="2400" dirty="0">
                <a:solidFill>
                  <a:srgbClr val="5B1E45"/>
                </a:solidFill>
              </a:rPr>
              <a:t>How to establish a volunteer role and training plan</a:t>
            </a:r>
          </a:p>
          <a:p>
            <a:pPr marL="0" indent="0">
              <a:buNone/>
            </a:pPr>
            <a:endParaRPr lang="en-GB" sz="2400" dirty="0">
              <a:solidFill>
                <a:srgbClr val="5B1E45"/>
              </a:solidFill>
            </a:endParaRPr>
          </a:p>
          <a:p>
            <a:pPr>
              <a:buFont typeface="Arial"/>
              <a:buChar char="•"/>
            </a:pPr>
            <a:r>
              <a:rPr lang="en-GB" sz="2400" dirty="0">
                <a:solidFill>
                  <a:srgbClr val="5B1E45"/>
                </a:solidFill>
                <a:latin typeface="MuseoSans500"/>
              </a:rPr>
              <a:t>Discuss different options depending on setting</a:t>
            </a:r>
          </a:p>
          <a:p>
            <a:pPr marL="0" indent="0">
              <a:buNone/>
            </a:pPr>
            <a:endParaRPr lang="en-GB" sz="2400" dirty="0">
              <a:solidFill>
                <a:srgbClr val="5B1E45"/>
              </a:solidFill>
              <a:latin typeface="MuseoSans500"/>
            </a:endParaRPr>
          </a:p>
          <a:p>
            <a:pPr>
              <a:buFont typeface="Arial"/>
              <a:buChar char="•"/>
            </a:pPr>
            <a:r>
              <a:rPr lang="en-GB" sz="2400" dirty="0">
                <a:solidFill>
                  <a:srgbClr val="5B1E45"/>
                </a:solidFill>
                <a:latin typeface="MuseoSans500"/>
              </a:rPr>
              <a:t>Share resources available on Care Opinion</a:t>
            </a:r>
            <a:endParaRPr lang="en-GB" sz="2400" dirty="0">
              <a:solidFill>
                <a:srgbClr val="444444"/>
              </a:solidFill>
              <a:latin typeface="MuseoSans500"/>
            </a:endParaRPr>
          </a:p>
        </p:txBody>
      </p:sp>
      <p:pic>
        <p:nvPicPr>
          <p:cNvPr id="5" name="Picture 4" descr="A logo for a care opinion&#10;&#10;Description automatically generated">
            <a:extLst>
              <a:ext uri="{FF2B5EF4-FFF2-40B4-BE49-F238E27FC236}">
                <a16:creationId xmlns:a16="http://schemas.microsoft.com/office/drawing/2014/main" id="{1B8D4703-FDB9-5B5A-504E-C91F73875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5341" y="123363"/>
            <a:ext cx="2859651" cy="2020775"/>
          </a:xfrm>
          <a:prstGeom prst="rect">
            <a:avLst/>
          </a:prstGeom>
        </p:spPr>
      </p:pic>
    </p:spTree>
    <p:extLst>
      <p:ext uri="{BB962C8B-B14F-4D97-AF65-F5344CB8AC3E}">
        <p14:creationId xmlns:p14="http://schemas.microsoft.com/office/powerpoint/2010/main" val="1835937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D2E9F7-FBEA-D255-FDFF-DA2438A130D1}"/>
              </a:ext>
            </a:extLst>
          </p:cNvPr>
          <p:cNvSpPr txBox="1"/>
          <p:nvPr/>
        </p:nvSpPr>
        <p:spPr>
          <a:xfrm>
            <a:off x="444381" y="769121"/>
            <a:ext cx="11254812" cy="3539430"/>
          </a:xfrm>
          <a:prstGeom prst="rect">
            <a:avLst/>
          </a:prstGeom>
          <a:noFill/>
        </p:spPr>
        <p:txBody>
          <a:bodyPr wrap="square" rtlCol="0">
            <a:spAutoFit/>
          </a:bodyPr>
          <a:lstStyle/>
          <a:p>
            <a:r>
              <a:rPr lang="en-GB" sz="2800" b="1">
                <a:solidFill>
                  <a:srgbClr val="B00453"/>
                </a:solidFill>
              </a:rPr>
              <a:t>The link to share is https://www.careopinion.org.uk/</a:t>
            </a:r>
            <a:r>
              <a:rPr lang="en-GB" sz="2800" b="1">
                <a:solidFill>
                  <a:srgbClr val="FF0000"/>
                </a:solidFill>
              </a:rPr>
              <a:t>981553</a:t>
            </a:r>
          </a:p>
          <a:p>
            <a:endParaRPr lang="en-GB" sz="2800">
              <a:solidFill>
                <a:srgbClr val="FF0000"/>
              </a:solidFill>
            </a:endParaRPr>
          </a:p>
          <a:p>
            <a:r>
              <a:rPr lang="en-GB" sz="2800">
                <a:solidFill>
                  <a:srgbClr val="5B1E45"/>
                </a:solidFill>
              </a:rPr>
              <a:t>Where the number in red is the story id shown in the URL after the story is submitted. </a:t>
            </a:r>
          </a:p>
          <a:p>
            <a:endParaRPr lang="en-GB" sz="2800">
              <a:solidFill>
                <a:srgbClr val="5B1E45"/>
              </a:solidFill>
            </a:endParaRPr>
          </a:p>
          <a:p>
            <a:r>
              <a:rPr lang="en-GB" sz="2800">
                <a:solidFill>
                  <a:srgbClr val="5B1E45"/>
                </a:solidFill>
              </a:rPr>
              <a:t>Currently authors cannot search by username or title to find a story. There is a risk these  will also be changed in moderation. ID number is the one thing that does not change on any story</a:t>
            </a:r>
          </a:p>
        </p:txBody>
      </p:sp>
    </p:spTree>
    <p:extLst>
      <p:ext uri="{BB962C8B-B14F-4D97-AF65-F5344CB8AC3E}">
        <p14:creationId xmlns:p14="http://schemas.microsoft.com/office/powerpoint/2010/main" val="4259803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6DE7B-F5CA-4E61-B0B1-BC4E7F1A33B5}"/>
              </a:ext>
            </a:extLst>
          </p:cNvPr>
          <p:cNvSpPr>
            <a:spLocks noGrp="1"/>
          </p:cNvSpPr>
          <p:nvPr>
            <p:ph type="title"/>
          </p:nvPr>
        </p:nvSpPr>
        <p:spPr>
          <a:xfrm>
            <a:off x="1251158" y="416324"/>
            <a:ext cx="8233288" cy="1277521"/>
          </a:xfrm>
        </p:spPr>
        <p:txBody>
          <a:bodyPr>
            <a:normAutofit/>
          </a:bodyPr>
          <a:lstStyle/>
          <a:p>
            <a:r>
              <a:rPr lang="en-US" sz="3300" b="1" dirty="0">
                <a:solidFill>
                  <a:srgbClr val="5B1E45"/>
                </a:solidFill>
              </a:rPr>
              <a:t>Ways to share a story with Care Opinion</a:t>
            </a:r>
            <a:br>
              <a:rPr lang="en-US" sz="3300" b="1" dirty="0">
                <a:solidFill>
                  <a:srgbClr val="5B1E45"/>
                </a:solidFill>
              </a:rPr>
            </a:br>
            <a:endParaRPr lang="en-GB" dirty="0"/>
          </a:p>
        </p:txBody>
      </p:sp>
      <p:pic>
        <p:nvPicPr>
          <p:cNvPr id="5" name="Picture 4">
            <a:extLst>
              <a:ext uri="{FF2B5EF4-FFF2-40B4-BE49-F238E27FC236}">
                <a16:creationId xmlns:a16="http://schemas.microsoft.com/office/drawing/2014/main" id="{DE0A7763-DFD9-4840-8707-15EC242B7C7E}"/>
              </a:ext>
            </a:extLst>
          </p:cNvPr>
          <p:cNvPicPr>
            <a:picLocks noChangeAspect="1"/>
          </p:cNvPicPr>
          <p:nvPr/>
        </p:nvPicPr>
        <p:blipFill rotWithShape="1">
          <a:blip r:embed="rId2"/>
          <a:srcRect l="4437" r="1"/>
          <a:stretch/>
        </p:blipFill>
        <p:spPr>
          <a:xfrm>
            <a:off x="1667614" y="3823894"/>
            <a:ext cx="2388691" cy="2539905"/>
          </a:xfrm>
          <a:prstGeom prst="rect">
            <a:avLst/>
          </a:prstGeom>
        </p:spPr>
      </p:pic>
      <p:pic>
        <p:nvPicPr>
          <p:cNvPr id="7" name="Picture 6">
            <a:extLst>
              <a:ext uri="{FF2B5EF4-FFF2-40B4-BE49-F238E27FC236}">
                <a16:creationId xmlns:a16="http://schemas.microsoft.com/office/drawing/2014/main" id="{E0B72A43-11C8-40C6-9C24-776CAC9C39E1}"/>
              </a:ext>
            </a:extLst>
          </p:cNvPr>
          <p:cNvPicPr>
            <a:picLocks noChangeAspect="1"/>
          </p:cNvPicPr>
          <p:nvPr/>
        </p:nvPicPr>
        <p:blipFill>
          <a:blip r:embed="rId3"/>
          <a:stretch>
            <a:fillRect/>
          </a:stretch>
        </p:blipFill>
        <p:spPr>
          <a:xfrm>
            <a:off x="1604457" y="1139172"/>
            <a:ext cx="1818713" cy="1981930"/>
          </a:xfrm>
          <a:prstGeom prst="rect">
            <a:avLst/>
          </a:prstGeom>
        </p:spPr>
      </p:pic>
      <p:sp>
        <p:nvSpPr>
          <p:cNvPr id="9" name="TextBox 8">
            <a:extLst>
              <a:ext uri="{FF2B5EF4-FFF2-40B4-BE49-F238E27FC236}">
                <a16:creationId xmlns:a16="http://schemas.microsoft.com/office/drawing/2014/main" id="{6448F874-8971-4A61-88E8-0DFFB6C49C75}"/>
              </a:ext>
            </a:extLst>
          </p:cNvPr>
          <p:cNvSpPr txBox="1"/>
          <p:nvPr/>
        </p:nvSpPr>
        <p:spPr>
          <a:xfrm>
            <a:off x="1192711" y="3083627"/>
            <a:ext cx="2221541" cy="466281"/>
          </a:xfrm>
          <a:prstGeom prst="rect">
            <a:avLst/>
          </a:prstGeom>
          <a:noFill/>
        </p:spPr>
        <p:txBody>
          <a:bodyPr wrap="square" rtlCol="0">
            <a:spAutoFit/>
          </a:bodyPr>
          <a:lstStyle/>
          <a:p>
            <a:pPr marL="117634" algn="ctr">
              <a:lnSpc>
                <a:spcPct val="90000"/>
              </a:lnSpc>
              <a:spcAft>
                <a:spcPts val="450"/>
              </a:spcAft>
            </a:pPr>
            <a:r>
              <a:rPr lang="en-US" sz="1350" dirty="0"/>
              <a:t>Online </a:t>
            </a:r>
            <a:r>
              <a:rPr lang="en-US" sz="1350" dirty="0">
                <a:hlinkClick r:id="rId4"/>
              </a:rPr>
              <a:t>careopinion.org.uk</a:t>
            </a:r>
            <a:r>
              <a:rPr lang="en-US" sz="1350" dirty="0"/>
              <a:t> or </a:t>
            </a:r>
            <a:r>
              <a:rPr lang="en-US" sz="1350" u="sng" dirty="0"/>
              <a:t>careopinion.ie</a:t>
            </a:r>
            <a:endParaRPr lang="en-US" dirty="0"/>
          </a:p>
        </p:txBody>
      </p:sp>
      <p:sp>
        <p:nvSpPr>
          <p:cNvPr id="10" name="TextBox 9">
            <a:extLst>
              <a:ext uri="{FF2B5EF4-FFF2-40B4-BE49-F238E27FC236}">
                <a16:creationId xmlns:a16="http://schemas.microsoft.com/office/drawing/2014/main" id="{B626440E-FB89-4677-892C-56BAA5C93E0A}"/>
              </a:ext>
            </a:extLst>
          </p:cNvPr>
          <p:cNvSpPr txBox="1"/>
          <p:nvPr/>
        </p:nvSpPr>
        <p:spPr>
          <a:xfrm>
            <a:off x="3450525" y="3151723"/>
            <a:ext cx="2184601" cy="466281"/>
          </a:xfrm>
          <a:prstGeom prst="rect">
            <a:avLst/>
          </a:prstGeom>
          <a:noFill/>
        </p:spPr>
        <p:txBody>
          <a:bodyPr wrap="square" rtlCol="0">
            <a:spAutoFit/>
          </a:bodyPr>
          <a:lstStyle/>
          <a:p>
            <a:pPr marL="117634" algn="ctr">
              <a:lnSpc>
                <a:spcPct val="90000"/>
              </a:lnSpc>
              <a:spcAft>
                <a:spcPts val="450"/>
              </a:spcAft>
            </a:pPr>
            <a:r>
              <a:rPr lang="en-US" sz="1350"/>
              <a:t>Freephone 0800 122 3135 (UK only)</a:t>
            </a:r>
            <a:endParaRPr lang="en-US" sz="1350">
              <a:cs typeface="Calibri" panose="020F0502020204030204"/>
            </a:endParaRPr>
          </a:p>
        </p:txBody>
      </p:sp>
      <p:pic>
        <p:nvPicPr>
          <p:cNvPr id="15" name="Picture 14">
            <a:extLst>
              <a:ext uri="{FF2B5EF4-FFF2-40B4-BE49-F238E27FC236}">
                <a16:creationId xmlns:a16="http://schemas.microsoft.com/office/drawing/2014/main" id="{468A344E-FF0A-449F-9F8A-6562CF7BAA99}"/>
              </a:ext>
            </a:extLst>
          </p:cNvPr>
          <p:cNvPicPr>
            <a:picLocks noChangeAspect="1"/>
          </p:cNvPicPr>
          <p:nvPr/>
        </p:nvPicPr>
        <p:blipFill>
          <a:blip r:embed="rId5"/>
          <a:stretch>
            <a:fillRect/>
          </a:stretch>
        </p:blipFill>
        <p:spPr>
          <a:xfrm>
            <a:off x="3450525" y="1085209"/>
            <a:ext cx="2072467" cy="2035893"/>
          </a:xfrm>
          <a:prstGeom prst="rect">
            <a:avLst/>
          </a:prstGeom>
        </p:spPr>
      </p:pic>
      <p:pic>
        <p:nvPicPr>
          <p:cNvPr id="17" name="Picture 16">
            <a:extLst>
              <a:ext uri="{FF2B5EF4-FFF2-40B4-BE49-F238E27FC236}">
                <a16:creationId xmlns:a16="http://schemas.microsoft.com/office/drawing/2014/main" id="{FACDDF64-097A-4F29-9720-393FF138B034}"/>
              </a:ext>
            </a:extLst>
          </p:cNvPr>
          <p:cNvPicPr>
            <a:picLocks noChangeAspect="1"/>
          </p:cNvPicPr>
          <p:nvPr/>
        </p:nvPicPr>
        <p:blipFill>
          <a:blip r:embed="rId6"/>
          <a:stretch>
            <a:fillRect/>
          </a:stretch>
        </p:blipFill>
        <p:spPr>
          <a:xfrm>
            <a:off x="5761987" y="1128265"/>
            <a:ext cx="1898106" cy="2126360"/>
          </a:xfrm>
          <a:prstGeom prst="rect">
            <a:avLst/>
          </a:prstGeom>
        </p:spPr>
      </p:pic>
      <p:pic>
        <p:nvPicPr>
          <p:cNvPr id="33" name="Picture 32">
            <a:extLst>
              <a:ext uri="{FF2B5EF4-FFF2-40B4-BE49-F238E27FC236}">
                <a16:creationId xmlns:a16="http://schemas.microsoft.com/office/drawing/2014/main" id="{3934259A-0E23-4A48-8B20-1FAD0709C06D}"/>
              </a:ext>
            </a:extLst>
          </p:cNvPr>
          <p:cNvPicPr>
            <a:picLocks noChangeAspect="1"/>
          </p:cNvPicPr>
          <p:nvPr/>
        </p:nvPicPr>
        <p:blipFill>
          <a:blip r:embed="rId7"/>
          <a:stretch>
            <a:fillRect/>
          </a:stretch>
        </p:blipFill>
        <p:spPr>
          <a:xfrm>
            <a:off x="7669011" y="1370026"/>
            <a:ext cx="2216907" cy="2037421"/>
          </a:xfrm>
          <a:prstGeom prst="rect">
            <a:avLst/>
          </a:prstGeom>
        </p:spPr>
      </p:pic>
      <p:pic>
        <p:nvPicPr>
          <p:cNvPr id="39" name="Picture 38">
            <a:extLst>
              <a:ext uri="{FF2B5EF4-FFF2-40B4-BE49-F238E27FC236}">
                <a16:creationId xmlns:a16="http://schemas.microsoft.com/office/drawing/2014/main" id="{B47E0E73-F967-405D-90C2-C02EC6D377A5}"/>
              </a:ext>
            </a:extLst>
          </p:cNvPr>
          <p:cNvPicPr>
            <a:picLocks noChangeAspect="1"/>
          </p:cNvPicPr>
          <p:nvPr/>
        </p:nvPicPr>
        <p:blipFill>
          <a:blip r:embed="rId8"/>
          <a:stretch>
            <a:fillRect/>
          </a:stretch>
        </p:blipFill>
        <p:spPr>
          <a:xfrm>
            <a:off x="9836794" y="1177943"/>
            <a:ext cx="2059263" cy="2251057"/>
          </a:xfrm>
          <a:prstGeom prst="rect">
            <a:avLst/>
          </a:prstGeom>
        </p:spPr>
      </p:pic>
      <p:sp>
        <p:nvSpPr>
          <p:cNvPr id="44" name="TextBox 43">
            <a:extLst>
              <a:ext uri="{FF2B5EF4-FFF2-40B4-BE49-F238E27FC236}">
                <a16:creationId xmlns:a16="http://schemas.microsoft.com/office/drawing/2014/main" id="{AD82E79F-EB49-407B-8CF6-A6DCA14C3A92}"/>
              </a:ext>
            </a:extLst>
          </p:cNvPr>
          <p:cNvSpPr txBox="1"/>
          <p:nvPr/>
        </p:nvSpPr>
        <p:spPr>
          <a:xfrm>
            <a:off x="5903278" y="3246813"/>
            <a:ext cx="1677188" cy="577081"/>
          </a:xfrm>
          <a:prstGeom prst="rect">
            <a:avLst/>
          </a:prstGeom>
          <a:noFill/>
        </p:spPr>
        <p:txBody>
          <a:bodyPr wrap="square" rtlCol="0">
            <a:spAutoFit/>
          </a:bodyPr>
          <a:lstStyle/>
          <a:p>
            <a:r>
              <a:rPr lang="en-US" sz="1350" dirty="0"/>
              <a:t>Freepost leaflets</a:t>
            </a:r>
            <a:endParaRPr lang="en-US" sz="1350" dirty="0">
              <a:cs typeface="Calibri" panose="020F0502020204030204"/>
            </a:endParaRPr>
          </a:p>
          <a:p>
            <a:endParaRPr lang="en-GB" dirty="0"/>
          </a:p>
        </p:txBody>
      </p:sp>
      <p:sp>
        <p:nvSpPr>
          <p:cNvPr id="45" name="TextBox 44">
            <a:extLst>
              <a:ext uri="{FF2B5EF4-FFF2-40B4-BE49-F238E27FC236}">
                <a16:creationId xmlns:a16="http://schemas.microsoft.com/office/drawing/2014/main" id="{E539BA01-3BEA-4157-9915-DA9648F94495}"/>
              </a:ext>
            </a:extLst>
          </p:cNvPr>
          <p:cNvSpPr txBox="1"/>
          <p:nvPr/>
        </p:nvSpPr>
        <p:spPr>
          <a:xfrm>
            <a:off x="7848669" y="3258352"/>
            <a:ext cx="1857590" cy="577081"/>
          </a:xfrm>
          <a:prstGeom prst="rect">
            <a:avLst/>
          </a:prstGeom>
          <a:noFill/>
        </p:spPr>
        <p:txBody>
          <a:bodyPr wrap="square" rtlCol="0">
            <a:spAutoFit/>
          </a:bodyPr>
          <a:lstStyle/>
          <a:p>
            <a:pPr algn="ctr"/>
            <a:r>
              <a:rPr lang="en-US" sz="1350" dirty="0"/>
              <a:t>From an invitation link</a:t>
            </a:r>
            <a:endParaRPr lang="en-US" sz="1350" dirty="0">
              <a:cs typeface="Calibri"/>
            </a:endParaRPr>
          </a:p>
          <a:p>
            <a:endParaRPr lang="en-GB" dirty="0"/>
          </a:p>
        </p:txBody>
      </p:sp>
      <p:sp>
        <p:nvSpPr>
          <p:cNvPr id="46" name="TextBox 45">
            <a:extLst>
              <a:ext uri="{FF2B5EF4-FFF2-40B4-BE49-F238E27FC236}">
                <a16:creationId xmlns:a16="http://schemas.microsoft.com/office/drawing/2014/main" id="{5D2D1ACE-8907-4271-90FF-F6F80A505438}"/>
              </a:ext>
            </a:extLst>
          </p:cNvPr>
          <p:cNvSpPr txBox="1"/>
          <p:nvPr/>
        </p:nvSpPr>
        <p:spPr>
          <a:xfrm>
            <a:off x="3889606" y="3988673"/>
            <a:ext cx="1983502" cy="861774"/>
          </a:xfrm>
          <a:prstGeom prst="rect">
            <a:avLst/>
          </a:prstGeom>
          <a:noFill/>
        </p:spPr>
        <p:txBody>
          <a:bodyPr wrap="square" rtlCol="0">
            <a:spAutoFit/>
          </a:bodyPr>
          <a:lstStyle/>
          <a:p>
            <a:pPr algn="ctr"/>
            <a:r>
              <a:rPr lang="en-US" sz="1600" b="1" dirty="0"/>
              <a:t>With support from Volunteers</a:t>
            </a:r>
            <a:endParaRPr lang="en-US" sz="1600" b="1" dirty="0">
              <a:cs typeface="Calibri" panose="020F0502020204030204"/>
            </a:endParaRPr>
          </a:p>
          <a:p>
            <a:endParaRPr lang="en-GB" dirty="0"/>
          </a:p>
        </p:txBody>
      </p:sp>
      <p:sp>
        <p:nvSpPr>
          <p:cNvPr id="49" name="TextBox 48">
            <a:extLst>
              <a:ext uri="{FF2B5EF4-FFF2-40B4-BE49-F238E27FC236}">
                <a16:creationId xmlns:a16="http://schemas.microsoft.com/office/drawing/2014/main" id="{80E94AE3-DC98-4206-90FA-6D39CD77334F}"/>
              </a:ext>
            </a:extLst>
          </p:cNvPr>
          <p:cNvSpPr txBox="1"/>
          <p:nvPr/>
        </p:nvSpPr>
        <p:spPr>
          <a:xfrm>
            <a:off x="9885917" y="3307838"/>
            <a:ext cx="1840097" cy="279307"/>
          </a:xfrm>
          <a:prstGeom prst="rect">
            <a:avLst/>
          </a:prstGeom>
          <a:noFill/>
        </p:spPr>
        <p:txBody>
          <a:bodyPr wrap="square">
            <a:spAutoFit/>
          </a:bodyPr>
          <a:lstStyle/>
          <a:p>
            <a:pPr marL="117634" algn="ctr">
              <a:lnSpc>
                <a:spcPct val="90000"/>
              </a:lnSpc>
              <a:spcAft>
                <a:spcPts val="450"/>
              </a:spcAft>
            </a:pPr>
            <a:r>
              <a:rPr lang="en-US" sz="1350" dirty="0"/>
              <a:t>Via a Kiosk link</a:t>
            </a:r>
            <a:endParaRPr lang="en-US" sz="1350" dirty="0">
              <a:cs typeface="Calibri" panose="020F0502020204030204"/>
            </a:endParaRPr>
          </a:p>
        </p:txBody>
      </p:sp>
      <p:sp>
        <p:nvSpPr>
          <p:cNvPr id="51" name="TextBox 50">
            <a:extLst>
              <a:ext uri="{FF2B5EF4-FFF2-40B4-BE49-F238E27FC236}">
                <a16:creationId xmlns:a16="http://schemas.microsoft.com/office/drawing/2014/main" id="{C86CC0CC-FF22-41A1-9F90-53A644F0EA00}"/>
              </a:ext>
            </a:extLst>
          </p:cNvPr>
          <p:cNvSpPr txBox="1"/>
          <p:nvPr/>
        </p:nvSpPr>
        <p:spPr>
          <a:xfrm>
            <a:off x="6711040" y="4431482"/>
            <a:ext cx="4473700" cy="1716367"/>
          </a:xfrm>
          <a:prstGeom prst="rect">
            <a:avLst/>
          </a:prstGeom>
          <a:noFill/>
        </p:spPr>
        <p:txBody>
          <a:bodyPr wrap="square">
            <a:spAutoFit/>
          </a:bodyPr>
          <a:lstStyle/>
          <a:p>
            <a:pPr indent="-171450">
              <a:lnSpc>
                <a:spcPct val="90000"/>
              </a:lnSpc>
              <a:spcAft>
                <a:spcPts val="450"/>
              </a:spcAft>
              <a:buFont typeface="Arial" panose="020B0604020202020204" pitchFamily="34" charset="0"/>
              <a:buChar char="•"/>
            </a:pPr>
            <a:r>
              <a:rPr lang="en-US" dirty="0"/>
              <a:t>All stories are subject to moderation and are uploaded to the website</a:t>
            </a:r>
          </a:p>
          <a:p>
            <a:pPr indent="-171450">
              <a:lnSpc>
                <a:spcPct val="90000"/>
              </a:lnSpc>
              <a:spcAft>
                <a:spcPts val="450"/>
              </a:spcAft>
              <a:buFont typeface="Arial" panose="020B0604020202020204" pitchFamily="34" charset="0"/>
              <a:buChar char="•"/>
            </a:pPr>
            <a:endParaRPr lang="en-GB" dirty="0"/>
          </a:p>
          <a:p>
            <a:pPr indent="-171450">
              <a:lnSpc>
                <a:spcPct val="90000"/>
              </a:lnSpc>
              <a:spcAft>
                <a:spcPts val="450"/>
              </a:spcAft>
              <a:buFont typeface="Arial" panose="020B0604020202020204" pitchFamily="34" charset="0"/>
              <a:buChar char="•"/>
            </a:pPr>
            <a:r>
              <a:rPr lang="en-GB" dirty="0"/>
              <a:t>Freephone, freepost, invitation links, volunteer support are subscriber only features </a:t>
            </a:r>
            <a:endParaRPr lang="en-GB" dirty="0">
              <a:cs typeface="Calibri"/>
            </a:endParaRPr>
          </a:p>
        </p:txBody>
      </p:sp>
      <p:pic>
        <p:nvPicPr>
          <p:cNvPr id="16" name="Picture 15">
            <a:extLst>
              <a:ext uri="{FF2B5EF4-FFF2-40B4-BE49-F238E27FC236}">
                <a16:creationId xmlns:a16="http://schemas.microsoft.com/office/drawing/2014/main" id="{68F367BB-090C-42EC-A164-99A4BC63EC41}"/>
              </a:ext>
            </a:extLst>
          </p:cNvPr>
          <p:cNvPicPr>
            <a:picLocks noChangeAspect="1"/>
          </p:cNvPicPr>
          <p:nvPr/>
        </p:nvPicPr>
        <p:blipFill>
          <a:blip r:embed="rId9"/>
          <a:stretch>
            <a:fillRect/>
          </a:stretch>
        </p:blipFill>
        <p:spPr>
          <a:xfrm>
            <a:off x="-55753" y="-1612383"/>
            <a:ext cx="604736" cy="8615157"/>
          </a:xfrm>
          <a:prstGeom prst="rect">
            <a:avLst/>
          </a:prstGeom>
        </p:spPr>
      </p:pic>
    </p:spTree>
    <p:extLst>
      <p:ext uri="{BB962C8B-B14F-4D97-AF65-F5344CB8AC3E}">
        <p14:creationId xmlns:p14="http://schemas.microsoft.com/office/powerpoint/2010/main" val="3966666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sz="4800" b="1">
                <a:solidFill>
                  <a:srgbClr val="B10059"/>
                </a:solidFill>
                <a:latin typeface="Calibri"/>
                <a:cs typeface="Calibri"/>
              </a:rPr>
              <a:t>Volunteers in your organisation can…</a:t>
            </a:r>
            <a:endParaRPr lang="en-GB" sz="4800" b="1">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838200" y="1797870"/>
            <a:ext cx="9873241" cy="4425949"/>
          </a:xfrm>
        </p:spPr>
        <p:txBody>
          <a:bodyPr>
            <a:normAutofit/>
          </a:bodyPr>
          <a:lstStyle/>
          <a:p>
            <a:pPr>
              <a:buFont typeface="Arial"/>
              <a:buChar char="•"/>
            </a:pPr>
            <a:r>
              <a:rPr lang="en-GB" sz="2400" dirty="0">
                <a:solidFill>
                  <a:srgbClr val="5B1E45"/>
                </a:solidFill>
              </a:rPr>
              <a:t>Let people know about Care Opinion as a way of giving feedback</a:t>
            </a:r>
          </a:p>
          <a:p>
            <a:pPr>
              <a:buFont typeface="Arial"/>
              <a:buChar char="•"/>
            </a:pPr>
            <a:r>
              <a:rPr lang="en-GB" sz="2400" dirty="0">
                <a:solidFill>
                  <a:srgbClr val="5B1E45"/>
                </a:solidFill>
              </a:rPr>
              <a:t>Show people the website and how it works</a:t>
            </a:r>
          </a:p>
          <a:p>
            <a:pPr>
              <a:buFont typeface="Arial"/>
              <a:buChar char="•"/>
            </a:pPr>
            <a:r>
              <a:rPr lang="en-GB" sz="2400" dirty="0">
                <a:solidFill>
                  <a:srgbClr val="5B1E45"/>
                </a:solidFill>
              </a:rPr>
              <a:t>Let people see stories already shared about the service</a:t>
            </a:r>
          </a:p>
          <a:p>
            <a:pPr>
              <a:buFont typeface="Arial"/>
              <a:buChar char="•"/>
            </a:pPr>
            <a:r>
              <a:rPr lang="en-GB" sz="2400" dirty="0">
                <a:solidFill>
                  <a:srgbClr val="5B1E45"/>
                </a:solidFill>
              </a:rPr>
              <a:t>Explain why the service would like to hear feedback and </a:t>
            </a:r>
          </a:p>
          <a:p>
            <a:pPr marL="0" indent="0">
              <a:buNone/>
            </a:pPr>
            <a:r>
              <a:rPr lang="en-GB" sz="2400" dirty="0">
                <a:solidFill>
                  <a:srgbClr val="5B1E45"/>
                </a:solidFill>
              </a:rPr>
              <a:t>   what they will do with it</a:t>
            </a:r>
          </a:p>
          <a:p>
            <a:pPr>
              <a:buFont typeface="Arial"/>
              <a:buChar char="•"/>
            </a:pPr>
            <a:r>
              <a:rPr lang="en-GB" sz="2400" dirty="0">
                <a:solidFill>
                  <a:srgbClr val="5B1E45"/>
                </a:solidFill>
              </a:rPr>
              <a:t>Help people to login</a:t>
            </a:r>
          </a:p>
          <a:p>
            <a:pPr>
              <a:buFont typeface="Arial"/>
              <a:buChar char="•"/>
            </a:pPr>
            <a:r>
              <a:rPr lang="en-GB" sz="2400" dirty="0">
                <a:solidFill>
                  <a:srgbClr val="5B1E45"/>
                </a:solidFill>
              </a:rPr>
              <a:t>Support people to share their story on the website</a:t>
            </a:r>
          </a:p>
          <a:p>
            <a:pPr>
              <a:buFont typeface="Arial"/>
              <a:buChar char="•"/>
            </a:pPr>
            <a:r>
              <a:rPr lang="en-GB" sz="2400" dirty="0">
                <a:solidFill>
                  <a:srgbClr val="5B1E45"/>
                </a:solidFill>
              </a:rPr>
              <a:t>Help people to write their story and put this on the website</a:t>
            </a:r>
          </a:p>
          <a:p>
            <a:pPr>
              <a:buFont typeface="Arial"/>
              <a:buChar char="•"/>
            </a:pPr>
            <a:r>
              <a:rPr lang="en-GB" sz="2400" dirty="0">
                <a:solidFill>
                  <a:srgbClr val="5B1E45"/>
                </a:solidFill>
              </a:rPr>
              <a:t>Make sure responses get back to people who don’t have internet access</a:t>
            </a:r>
          </a:p>
        </p:txBody>
      </p:sp>
      <p:pic>
        <p:nvPicPr>
          <p:cNvPr id="4" name="Picture 3" descr="Icon&#10;&#10;Description automatically generated">
            <a:extLst>
              <a:ext uri="{FF2B5EF4-FFF2-40B4-BE49-F238E27FC236}">
                <a16:creationId xmlns:a16="http://schemas.microsoft.com/office/drawing/2014/main" id="{ECF2F357-3351-717C-B812-6B86043396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3547" y="2264144"/>
            <a:ext cx="3005163" cy="2989389"/>
          </a:xfrm>
          <a:prstGeom prst="rect">
            <a:avLst/>
          </a:prstGeom>
        </p:spPr>
      </p:pic>
    </p:spTree>
    <p:extLst>
      <p:ext uri="{BB962C8B-B14F-4D97-AF65-F5344CB8AC3E}">
        <p14:creationId xmlns:p14="http://schemas.microsoft.com/office/powerpoint/2010/main" val="392659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sz="4800" b="1">
                <a:solidFill>
                  <a:srgbClr val="B10059"/>
                </a:solidFill>
                <a:latin typeface="Calibri"/>
                <a:cs typeface="Calibri"/>
              </a:rPr>
              <a:t>Benefits to volunteers…</a:t>
            </a:r>
            <a:endParaRPr lang="en-GB" sz="4800" b="1">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838200" y="1795404"/>
            <a:ext cx="9246435" cy="4534104"/>
          </a:xfrm>
        </p:spPr>
        <p:txBody>
          <a:bodyPr>
            <a:normAutofit fontScale="92500" lnSpcReduction="10000"/>
          </a:bodyPr>
          <a:lstStyle/>
          <a:p>
            <a:pPr>
              <a:buFont typeface="Arial"/>
              <a:buChar char="•"/>
            </a:pPr>
            <a:r>
              <a:rPr lang="en-GB" dirty="0">
                <a:solidFill>
                  <a:srgbClr val="5B1E45"/>
                </a:solidFill>
              </a:rPr>
              <a:t>Brings them closer to patients, service users and carers</a:t>
            </a:r>
          </a:p>
          <a:p>
            <a:pPr marL="0" indent="0">
              <a:buNone/>
            </a:pPr>
            <a:endParaRPr lang="en-GB" dirty="0">
              <a:solidFill>
                <a:srgbClr val="5B1E45"/>
              </a:solidFill>
            </a:endParaRPr>
          </a:p>
          <a:p>
            <a:pPr>
              <a:buFont typeface="Arial"/>
              <a:buChar char="•"/>
            </a:pPr>
            <a:r>
              <a:rPr lang="en-GB" dirty="0">
                <a:solidFill>
                  <a:srgbClr val="5B1E45"/>
                </a:solidFill>
              </a:rPr>
              <a:t>Can take the feedback they hear from service users and help it be a force for change</a:t>
            </a:r>
          </a:p>
          <a:p>
            <a:pPr marL="0" indent="0">
              <a:buNone/>
            </a:pPr>
            <a:endParaRPr lang="en-GB" dirty="0">
              <a:solidFill>
                <a:srgbClr val="5B1E45"/>
              </a:solidFill>
            </a:endParaRPr>
          </a:p>
          <a:p>
            <a:pPr>
              <a:buFont typeface="Arial"/>
              <a:buChar char="•"/>
            </a:pPr>
            <a:r>
              <a:rPr lang="en-GB" dirty="0">
                <a:solidFill>
                  <a:srgbClr val="5B1E45"/>
                </a:solidFill>
              </a:rPr>
              <a:t>Helps with professional development </a:t>
            </a:r>
          </a:p>
          <a:p>
            <a:pPr marL="0" indent="0">
              <a:buNone/>
            </a:pPr>
            <a:endParaRPr lang="en-GB" dirty="0">
              <a:solidFill>
                <a:srgbClr val="5B1E45"/>
              </a:solidFill>
            </a:endParaRPr>
          </a:p>
          <a:p>
            <a:pPr>
              <a:buFont typeface="Arial"/>
              <a:buChar char="•"/>
            </a:pPr>
            <a:r>
              <a:rPr lang="en-GB" dirty="0">
                <a:solidFill>
                  <a:srgbClr val="5B1E45"/>
                </a:solidFill>
              </a:rPr>
              <a:t>Helps people grow and demonstrate interpersonal skills</a:t>
            </a:r>
          </a:p>
          <a:p>
            <a:pPr marL="0" indent="0">
              <a:buNone/>
            </a:pPr>
            <a:r>
              <a:rPr lang="en-GB" dirty="0">
                <a:solidFill>
                  <a:srgbClr val="5B1E45"/>
                </a:solidFill>
              </a:rPr>
              <a:t> </a:t>
            </a:r>
          </a:p>
          <a:p>
            <a:pPr>
              <a:buFont typeface="Arial"/>
              <a:buChar char="•"/>
            </a:pPr>
            <a:r>
              <a:rPr lang="en-GB" dirty="0">
                <a:solidFill>
                  <a:srgbClr val="5B1E45"/>
                </a:solidFill>
              </a:rPr>
              <a:t>Can increase confidence in basic digital skills</a:t>
            </a:r>
          </a:p>
        </p:txBody>
      </p:sp>
      <p:sp>
        <p:nvSpPr>
          <p:cNvPr id="5" name="TextBox 4">
            <a:extLst>
              <a:ext uri="{FF2B5EF4-FFF2-40B4-BE49-F238E27FC236}">
                <a16:creationId xmlns:a16="http://schemas.microsoft.com/office/drawing/2014/main" id="{0079E2D9-B602-71DE-F2C3-9BA145562729}"/>
              </a:ext>
            </a:extLst>
          </p:cNvPr>
          <p:cNvSpPr txBox="1"/>
          <p:nvPr/>
        </p:nvSpPr>
        <p:spPr>
          <a:xfrm>
            <a:off x="1701693" y="3067031"/>
            <a:ext cx="6097424" cy="369332"/>
          </a:xfrm>
          <a:prstGeom prst="rect">
            <a:avLst/>
          </a:prstGeom>
          <a:noFill/>
        </p:spPr>
        <p:txBody>
          <a:bodyPr wrap="square">
            <a:spAutoFit/>
          </a:bodyPr>
          <a:lstStyle/>
          <a:p>
            <a:endParaRPr lang="en-GB"/>
          </a:p>
        </p:txBody>
      </p:sp>
      <p:pic>
        <p:nvPicPr>
          <p:cNvPr id="4" name="Picture 3" descr="A picture containing icon&#10;&#10;Description automatically generated">
            <a:extLst>
              <a:ext uri="{FF2B5EF4-FFF2-40B4-BE49-F238E27FC236}">
                <a16:creationId xmlns:a16="http://schemas.microsoft.com/office/drawing/2014/main" id="{E61D6AC2-6AA1-AE76-3640-0E57BA1FBE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6256" y="3777320"/>
            <a:ext cx="2269518" cy="2269518"/>
          </a:xfrm>
          <a:prstGeom prst="rect">
            <a:avLst/>
          </a:prstGeom>
        </p:spPr>
      </p:pic>
    </p:spTree>
    <p:extLst>
      <p:ext uri="{BB962C8B-B14F-4D97-AF65-F5344CB8AC3E}">
        <p14:creationId xmlns:p14="http://schemas.microsoft.com/office/powerpoint/2010/main" val="1431479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normAutofit/>
          </a:bodyPr>
          <a:lstStyle/>
          <a:p>
            <a:r>
              <a:rPr lang="en-GB" sz="4800" b="1" dirty="0">
                <a:solidFill>
                  <a:srgbClr val="B10059"/>
                </a:solidFill>
                <a:latin typeface="Calibri"/>
                <a:cs typeface="Calibri"/>
              </a:rPr>
              <a:t>Exception not ‘the norm’</a:t>
            </a:r>
            <a:endParaRPr lang="en-GB" sz="4800" b="1" dirty="0">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838200" y="1795404"/>
            <a:ext cx="9246435" cy="4534104"/>
          </a:xfrm>
        </p:spPr>
        <p:txBody>
          <a:bodyPr>
            <a:normAutofit/>
          </a:bodyPr>
          <a:lstStyle/>
          <a:p>
            <a:pPr marL="0" indent="0" algn="l">
              <a:buNone/>
            </a:pPr>
            <a:r>
              <a:rPr lang="en-GB" b="0" i="0" dirty="0">
                <a:solidFill>
                  <a:srgbClr val="5B1E45"/>
                </a:solidFill>
                <a:effectLst/>
                <a:latin typeface="VetoComRegular"/>
              </a:rPr>
              <a:t>What proportion of stories shared by staff would we expect to see?</a:t>
            </a:r>
          </a:p>
          <a:p>
            <a:pPr marL="0" indent="0" algn="l">
              <a:buNone/>
            </a:pPr>
            <a:r>
              <a:rPr lang="en-GB" b="1" i="0" dirty="0">
                <a:solidFill>
                  <a:srgbClr val="444444"/>
                </a:solidFill>
                <a:effectLst/>
                <a:latin typeface="MuseoSans500"/>
              </a:rPr>
              <a:t>In keeping with experience over the past decade, we would expect less than 10% of stories told about an organisation to have been submitted by staff.</a:t>
            </a:r>
            <a:endParaRPr lang="en-GB" b="0" i="0" dirty="0">
              <a:solidFill>
                <a:srgbClr val="444444"/>
              </a:solidFill>
              <a:effectLst/>
              <a:latin typeface="MuseoSans500"/>
            </a:endParaRPr>
          </a:p>
          <a:p>
            <a:pPr marL="0" indent="0" algn="l">
              <a:buNone/>
            </a:pPr>
            <a:r>
              <a:rPr lang="en-GB" sz="2000" b="0" i="0" dirty="0">
                <a:solidFill>
                  <a:srgbClr val="444444"/>
                </a:solidFill>
                <a:effectLst/>
                <a:latin typeface="MuseoSans500"/>
              </a:rPr>
              <a:t>There is likely to be variation within a large </a:t>
            </a:r>
          </a:p>
          <a:p>
            <a:pPr marL="0" indent="0" algn="l">
              <a:buNone/>
            </a:pPr>
            <a:r>
              <a:rPr lang="en-GB" sz="2000" b="0" i="0" dirty="0">
                <a:solidFill>
                  <a:srgbClr val="444444"/>
                </a:solidFill>
                <a:effectLst/>
                <a:latin typeface="MuseoSans500"/>
              </a:rPr>
              <a:t>organisation: in some specific services the proportion </a:t>
            </a:r>
          </a:p>
          <a:p>
            <a:pPr marL="0" indent="0" algn="l">
              <a:buNone/>
            </a:pPr>
            <a:r>
              <a:rPr lang="en-GB" sz="2000" b="0" i="0" dirty="0">
                <a:solidFill>
                  <a:srgbClr val="444444"/>
                </a:solidFill>
                <a:effectLst/>
                <a:latin typeface="MuseoSans500"/>
              </a:rPr>
              <a:t>may be far higher than this, but conversely in most </a:t>
            </a:r>
          </a:p>
          <a:p>
            <a:pPr marL="0" indent="0" algn="l">
              <a:buNone/>
            </a:pPr>
            <a:r>
              <a:rPr lang="en-GB" sz="2000" b="0" i="0" dirty="0">
                <a:solidFill>
                  <a:srgbClr val="444444"/>
                </a:solidFill>
                <a:effectLst/>
                <a:latin typeface="MuseoSans500"/>
              </a:rPr>
              <a:t>parts of the organisation we would expect the </a:t>
            </a:r>
          </a:p>
          <a:p>
            <a:pPr marL="0" indent="0" algn="l">
              <a:buNone/>
            </a:pPr>
            <a:r>
              <a:rPr lang="en-GB" sz="2000" b="0" i="0" dirty="0">
                <a:solidFill>
                  <a:srgbClr val="444444"/>
                </a:solidFill>
                <a:effectLst/>
                <a:latin typeface="MuseoSans500"/>
              </a:rPr>
              <a:t>proportion to be far lower (i.e. less than 5%).</a:t>
            </a:r>
          </a:p>
        </p:txBody>
      </p:sp>
      <p:sp>
        <p:nvSpPr>
          <p:cNvPr id="5" name="TextBox 4">
            <a:extLst>
              <a:ext uri="{FF2B5EF4-FFF2-40B4-BE49-F238E27FC236}">
                <a16:creationId xmlns:a16="http://schemas.microsoft.com/office/drawing/2014/main" id="{0079E2D9-B602-71DE-F2C3-9BA145562729}"/>
              </a:ext>
            </a:extLst>
          </p:cNvPr>
          <p:cNvSpPr txBox="1"/>
          <p:nvPr/>
        </p:nvSpPr>
        <p:spPr>
          <a:xfrm>
            <a:off x="1701693" y="3067031"/>
            <a:ext cx="6097424" cy="369332"/>
          </a:xfrm>
          <a:prstGeom prst="rect">
            <a:avLst/>
          </a:prstGeom>
          <a:noFill/>
        </p:spPr>
        <p:txBody>
          <a:bodyPr wrap="square">
            <a:spAutoFit/>
          </a:bodyPr>
          <a:lstStyle/>
          <a:p>
            <a:endParaRPr lang="en-GB"/>
          </a:p>
        </p:txBody>
      </p:sp>
      <p:sp>
        <p:nvSpPr>
          <p:cNvPr id="7" name="TextBox 6">
            <a:extLst>
              <a:ext uri="{FF2B5EF4-FFF2-40B4-BE49-F238E27FC236}">
                <a16:creationId xmlns:a16="http://schemas.microsoft.com/office/drawing/2014/main" id="{599D54D4-8E1B-DB8B-FDEE-B2984FE9B522}"/>
              </a:ext>
            </a:extLst>
          </p:cNvPr>
          <p:cNvSpPr txBox="1"/>
          <p:nvPr/>
        </p:nvSpPr>
        <p:spPr>
          <a:xfrm>
            <a:off x="914400" y="6308209"/>
            <a:ext cx="6096000" cy="646331"/>
          </a:xfrm>
          <a:prstGeom prst="rect">
            <a:avLst/>
          </a:prstGeom>
          <a:noFill/>
        </p:spPr>
        <p:txBody>
          <a:bodyPr wrap="square">
            <a:spAutoFit/>
          </a:bodyPr>
          <a:lstStyle/>
          <a:p>
            <a:r>
              <a:rPr lang="en-GB" dirty="0">
                <a:hlinkClick r:id="rId3"/>
              </a:rPr>
              <a:t>https://www.careopinion.org.uk/info/stories-shared-by-staff</a:t>
            </a:r>
            <a:endParaRPr lang="en-GB" dirty="0"/>
          </a:p>
          <a:p>
            <a:endParaRPr lang="en-GB" dirty="0"/>
          </a:p>
        </p:txBody>
      </p:sp>
      <p:pic>
        <p:nvPicPr>
          <p:cNvPr id="1026" name="Picture 2" descr="Lesly's Reconstruction Timeline | Timetoast timelines">
            <a:extLst>
              <a:ext uri="{FF2B5EF4-FFF2-40B4-BE49-F238E27FC236}">
                <a16:creationId xmlns:a16="http://schemas.microsoft.com/office/drawing/2014/main" id="{18FB54B8-F454-5292-6E11-D15FA8E73A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211" y="3522740"/>
            <a:ext cx="5198807" cy="311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575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normAutofit/>
          </a:bodyPr>
          <a:lstStyle/>
          <a:p>
            <a:r>
              <a:rPr lang="en-GB" sz="3200" b="1" dirty="0">
                <a:solidFill>
                  <a:srgbClr val="B10059"/>
                </a:solidFill>
                <a:latin typeface="Calibri"/>
                <a:cs typeface="Calibri"/>
              </a:rPr>
              <a:t>Disadvantaged of adding stories by Staff/Volunteers</a:t>
            </a:r>
            <a:endParaRPr lang="en-GB" sz="3200" b="1" dirty="0">
              <a:solidFill>
                <a:srgbClr val="B10059"/>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079E2D9-B602-71DE-F2C3-9BA145562729}"/>
              </a:ext>
            </a:extLst>
          </p:cNvPr>
          <p:cNvSpPr txBox="1"/>
          <p:nvPr/>
        </p:nvSpPr>
        <p:spPr>
          <a:xfrm>
            <a:off x="1701693" y="3067031"/>
            <a:ext cx="6097424" cy="369332"/>
          </a:xfrm>
          <a:prstGeom prst="rect">
            <a:avLst/>
          </a:prstGeom>
          <a:noFill/>
        </p:spPr>
        <p:txBody>
          <a:bodyPr wrap="square">
            <a:spAutoFit/>
          </a:bodyPr>
          <a:lstStyle/>
          <a:p>
            <a:endParaRPr lang="en-GB"/>
          </a:p>
        </p:txBody>
      </p:sp>
      <p:sp>
        <p:nvSpPr>
          <p:cNvPr id="9" name="TextBox 8">
            <a:extLst>
              <a:ext uri="{FF2B5EF4-FFF2-40B4-BE49-F238E27FC236}">
                <a16:creationId xmlns:a16="http://schemas.microsoft.com/office/drawing/2014/main" id="{8F5426D9-95E9-296B-81ED-4CF44ACF340A}"/>
              </a:ext>
            </a:extLst>
          </p:cNvPr>
          <p:cNvSpPr txBox="1"/>
          <p:nvPr/>
        </p:nvSpPr>
        <p:spPr>
          <a:xfrm>
            <a:off x="943897" y="1690688"/>
            <a:ext cx="2959510" cy="4247317"/>
          </a:xfrm>
          <a:prstGeom prst="rect">
            <a:avLst/>
          </a:prstGeom>
          <a:noFill/>
        </p:spPr>
        <p:txBody>
          <a:bodyPr wrap="square" rtlCol="0">
            <a:spAutoFit/>
          </a:bodyPr>
          <a:lstStyle/>
          <a:p>
            <a:pPr algn="l"/>
            <a:r>
              <a:rPr lang="en-GB" b="1" i="0" u="sng" dirty="0">
                <a:solidFill>
                  <a:srgbClr val="5B1E45"/>
                </a:solidFill>
                <a:effectLst/>
                <a:latin typeface="VetoComRegular"/>
              </a:rPr>
              <a:t>Disadvantages for authors</a:t>
            </a:r>
          </a:p>
          <a:p>
            <a:pPr algn="l"/>
            <a:endParaRPr lang="en-GB" dirty="0">
              <a:solidFill>
                <a:srgbClr val="5B1E45"/>
              </a:solidFill>
              <a:latin typeface="VetoComRegular"/>
            </a:endParaRPr>
          </a:p>
          <a:p>
            <a:pPr algn="l"/>
            <a:r>
              <a:rPr lang="en-GB" b="0" i="0" dirty="0">
                <a:solidFill>
                  <a:srgbClr val="5B1E45"/>
                </a:solidFill>
                <a:effectLst/>
                <a:latin typeface="VetoComRegular"/>
              </a:rPr>
              <a:t>Too soon to reflect on their care</a:t>
            </a:r>
          </a:p>
          <a:p>
            <a:pPr algn="l"/>
            <a:endParaRPr lang="en-GB" b="0" i="0" dirty="0">
              <a:solidFill>
                <a:srgbClr val="5B1E45"/>
              </a:solidFill>
              <a:effectLst/>
              <a:latin typeface="VetoComRegular"/>
            </a:endParaRPr>
          </a:p>
          <a:p>
            <a:pPr algn="l"/>
            <a:r>
              <a:rPr lang="en-GB" dirty="0">
                <a:solidFill>
                  <a:srgbClr val="5B1E45"/>
                </a:solidFill>
                <a:latin typeface="VetoComRegular"/>
              </a:rPr>
              <a:t>May not feel able to give critical feedback</a:t>
            </a:r>
          </a:p>
          <a:p>
            <a:pPr algn="l"/>
            <a:endParaRPr lang="en-GB" dirty="0">
              <a:solidFill>
                <a:srgbClr val="5B1E45"/>
              </a:solidFill>
              <a:latin typeface="VetoComRegular"/>
            </a:endParaRPr>
          </a:p>
          <a:p>
            <a:pPr algn="l"/>
            <a:r>
              <a:rPr lang="en-GB" b="0" i="0" dirty="0">
                <a:solidFill>
                  <a:srgbClr val="5B1E45"/>
                </a:solidFill>
                <a:effectLst/>
                <a:latin typeface="VetoComRegular"/>
              </a:rPr>
              <a:t>Questions shaped by staff</a:t>
            </a:r>
          </a:p>
          <a:p>
            <a:pPr algn="l"/>
            <a:endParaRPr lang="en-GB" b="0" i="0" dirty="0">
              <a:solidFill>
                <a:srgbClr val="5B1E45"/>
              </a:solidFill>
              <a:effectLst/>
              <a:latin typeface="VetoComRegular"/>
            </a:endParaRPr>
          </a:p>
          <a:p>
            <a:pPr algn="l"/>
            <a:r>
              <a:rPr lang="en-GB" dirty="0">
                <a:solidFill>
                  <a:srgbClr val="5B1E45"/>
                </a:solidFill>
                <a:latin typeface="VetoComRegular"/>
              </a:rPr>
              <a:t>May </a:t>
            </a:r>
            <a:r>
              <a:rPr lang="en-GB">
                <a:solidFill>
                  <a:srgbClr val="5B1E45"/>
                </a:solidFill>
                <a:latin typeface="VetoComRegular"/>
              </a:rPr>
              <a:t>not expand</a:t>
            </a:r>
            <a:endParaRPr lang="en-GB" dirty="0">
              <a:solidFill>
                <a:srgbClr val="5B1E45"/>
              </a:solidFill>
              <a:latin typeface="VetoComRegular"/>
            </a:endParaRPr>
          </a:p>
          <a:p>
            <a:pPr algn="l"/>
            <a:endParaRPr lang="en-GB" dirty="0">
              <a:solidFill>
                <a:srgbClr val="5B1E45"/>
              </a:solidFill>
              <a:latin typeface="VetoComRegular"/>
            </a:endParaRPr>
          </a:p>
          <a:p>
            <a:pPr algn="l"/>
            <a:r>
              <a:rPr lang="en-GB" b="0" i="0" dirty="0">
                <a:solidFill>
                  <a:srgbClr val="5B1E45"/>
                </a:solidFill>
                <a:effectLst/>
                <a:latin typeface="VetoComRegular"/>
              </a:rPr>
              <a:t>If </a:t>
            </a:r>
            <a:r>
              <a:rPr lang="en-GB" dirty="0">
                <a:solidFill>
                  <a:srgbClr val="5B1E45"/>
                </a:solidFill>
                <a:latin typeface="VetoComRegular"/>
              </a:rPr>
              <a:t>staff email is used, lack of receiving the response, closing the loop</a:t>
            </a:r>
            <a:endParaRPr lang="en-GB" b="0" i="0" dirty="0">
              <a:solidFill>
                <a:srgbClr val="5B1E45"/>
              </a:solidFill>
              <a:effectLst/>
              <a:latin typeface="VetoComRegular"/>
            </a:endParaRPr>
          </a:p>
        </p:txBody>
      </p:sp>
      <p:sp>
        <p:nvSpPr>
          <p:cNvPr id="10" name="TextBox 9">
            <a:extLst>
              <a:ext uri="{FF2B5EF4-FFF2-40B4-BE49-F238E27FC236}">
                <a16:creationId xmlns:a16="http://schemas.microsoft.com/office/drawing/2014/main" id="{45C61BED-20C8-F6E6-FE92-FC2C6D1B3790}"/>
              </a:ext>
            </a:extLst>
          </p:cNvPr>
          <p:cNvSpPr txBox="1"/>
          <p:nvPr/>
        </p:nvSpPr>
        <p:spPr>
          <a:xfrm>
            <a:off x="4616245" y="1690688"/>
            <a:ext cx="2959510" cy="5632311"/>
          </a:xfrm>
          <a:prstGeom prst="rect">
            <a:avLst/>
          </a:prstGeom>
          <a:noFill/>
        </p:spPr>
        <p:txBody>
          <a:bodyPr wrap="square" rtlCol="0">
            <a:spAutoFit/>
          </a:bodyPr>
          <a:lstStyle/>
          <a:p>
            <a:pPr algn="l"/>
            <a:r>
              <a:rPr lang="en-GB" b="1" i="0" u="sng" dirty="0">
                <a:solidFill>
                  <a:srgbClr val="5B1E45"/>
                </a:solidFill>
                <a:effectLst/>
                <a:latin typeface="VetoComRegular"/>
              </a:rPr>
              <a:t>Disadvantages for Staff</a:t>
            </a:r>
          </a:p>
          <a:p>
            <a:pPr algn="l"/>
            <a:endParaRPr lang="en-GB" dirty="0">
              <a:solidFill>
                <a:srgbClr val="5B1E45"/>
              </a:solidFill>
              <a:latin typeface="VetoComRegular"/>
            </a:endParaRPr>
          </a:p>
          <a:p>
            <a:pPr algn="l"/>
            <a:r>
              <a:rPr lang="en-GB" b="0" i="0" dirty="0">
                <a:solidFill>
                  <a:srgbClr val="5B1E45"/>
                </a:solidFill>
                <a:effectLst/>
                <a:latin typeface="VetoComRegular"/>
              </a:rPr>
              <a:t>Stories may feel repetitive</a:t>
            </a:r>
          </a:p>
          <a:p>
            <a:pPr algn="l"/>
            <a:endParaRPr lang="en-GB" dirty="0">
              <a:solidFill>
                <a:srgbClr val="5B1E45"/>
              </a:solidFill>
              <a:latin typeface="VetoComRegular"/>
            </a:endParaRPr>
          </a:p>
          <a:p>
            <a:pPr algn="l"/>
            <a:r>
              <a:rPr lang="en-GB" b="0" i="0" dirty="0">
                <a:solidFill>
                  <a:srgbClr val="5B1E45"/>
                </a:solidFill>
                <a:effectLst/>
                <a:latin typeface="VetoComRegular"/>
              </a:rPr>
              <a:t>Stories are less likely to raise new or surprising issues</a:t>
            </a:r>
          </a:p>
          <a:p>
            <a:pPr algn="l"/>
            <a:endParaRPr lang="en-GB" dirty="0">
              <a:solidFill>
                <a:srgbClr val="5B1E45"/>
              </a:solidFill>
              <a:latin typeface="VetoComRegular"/>
            </a:endParaRPr>
          </a:p>
          <a:p>
            <a:pPr algn="l"/>
            <a:r>
              <a:rPr lang="en-GB" b="0" i="0" dirty="0">
                <a:solidFill>
                  <a:srgbClr val="5B1E45"/>
                </a:solidFill>
                <a:effectLst/>
                <a:latin typeface="VetoComRegular"/>
              </a:rPr>
              <a:t>Stories may feel less personal/authentic</a:t>
            </a:r>
          </a:p>
          <a:p>
            <a:pPr algn="l"/>
            <a:endParaRPr lang="en-GB" dirty="0">
              <a:solidFill>
                <a:srgbClr val="5B1E45"/>
              </a:solidFill>
              <a:latin typeface="VetoComRegular"/>
            </a:endParaRPr>
          </a:p>
          <a:p>
            <a:pPr algn="l"/>
            <a:r>
              <a:rPr lang="en-GB" b="0" i="0" dirty="0">
                <a:solidFill>
                  <a:srgbClr val="5B1E45"/>
                </a:solidFill>
                <a:effectLst/>
                <a:latin typeface="VetoComRegular"/>
              </a:rPr>
              <a:t>Staff may feel less connected to story authors</a:t>
            </a:r>
          </a:p>
          <a:p>
            <a:pPr algn="l"/>
            <a:endParaRPr lang="en-GB" dirty="0">
              <a:solidFill>
                <a:srgbClr val="5B1E45"/>
              </a:solidFill>
              <a:latin typeface="VetoComRegular"/>
            </a:endParaRPr>
          </a:p>
          <a:p>
            <a:pPr algn="l"/>
            <a:r>
              <a:rPr lang="en-GB" b="0" i="0" dirty="0">
                <a:solidFill>
                  <a:srgbClr val="5B1E45"/>
                </a:solidFill>
                <a:effectLst/>
                <a:latin typeface="VetoComRegular"/>
              </a:rPr>
              <a:t>Responders may feel their response matters less</a:t>
            </a:r>
          </a:p>
          <a:p>
            <a:pPr algn="l"/>
            <a:endParaRPr lang="en-GB" dirty="0">
              <a:solidFill>
                <a:srgbClr val="5B1E45"/>
              </a:solidFill>
              <a:latin typeface="VetoComRegular"/>
            </a:endParaRPr>
          </a:p>
          <a:p>
            <a:pPr algn="l"/>
            <a:r>
              <a:rPr lang="en-GB" b="0" i="0" dirty="0">
                <a:solidFill>
                  <a:srgbClr val="5B1E45"/>
                </a:solidFill>
                <a:effectLst/>
                <a:latin typeface="VetoComRegular"/>
              </a:rPr>
              <a:t>No opportunity to seek further Info</a:t>
            </a:r>
          </a:p>
          <a:p>
            <a:pPr algn="l"/>
            <a:endParaRPr lang="en-GB" dirty="0">
              <a:solidFill>
                <a:srgbClr val="5B1E45"/>
              </a:solidFill>
              <a:latin typeface="VetoComRegular"/>
            </a:endParaRPr>
          </a:p>
          <a:p>
            <a:pPr algn="l"/>
            <a:endParaRPr lang="en-GB" b="0" i="0" dirty="0">
              <a:solidFill>
                <a:srgbClr val="5B1E45"/>
              </a:solidFill>
              <a:effectLst/>
              <a:latin typeface="VetoComRegular"/>
            </a:endParaRPr>
          </a:p>
        </p:txBody>
      </p:sp>
      <p:sp>
        <p:nvSpPr>
          <p:cNvPr id="11" name="TextBox 10">
            <a:extLst>
              <a:ext uri="{FF2B5EF4-FFF2-40B4-BE49-F238E27FC236}">
                <a16:creationId xmlns:a16="http://schemas.microsoft.com/office/drawing/2014/main" id="{17B2998E-88DE-B989-2B80-DECB531F4832}"/>
              </a:ext>
            </a:extLst>
          </p:cNvPr>
          <p:cNvSpPr txBox="1"/>
          <p:nvPr/>
        </p:nvSpPr>
        <p:spPr>
          <a:xfrm>
            <a:off x="8247711" y="1817515"/>
            <a:ext cx="2959510" cy="4247317"/>
          </a:xfrm>
          <a:prstGeom prst="rect">
            <a:avLst/>
          </a:prstGeom>
          <a:noFill/>
        </p:spPr>
        <p:txBody>
          <a:bodyPr wrap="square" rtlCol="0">
            <a:spAutoFit/>
          </a:bodyPr>
          <a:lstStyle/>
          <a:p>
            <a:pPr algn="l"/>
            <a:r>
              <a:rPr lang="en-GB" b="1" i="0" u="sng" dirty="0">
                <a:solidFill>
                  <a:srgbClr val="5B1E45"/>
                </a:solidFill>
                <a:effectLst/>
                <a:latin typeface="VetoComRegular"/>
              </a:rPr>
              <a:t>Disadvantages for Services</a:t>
            </a:r>
          </a:p>
          <a:p>
            <a:pPr algn="l"/>
            <a:endParaRPr lang="en-GB" b="1" u="sng" dirty="0">
              <a:solidFill>
                <a:srgbClr val="5B1E45"/>
              </a:solidFill>
              <a:latin typeface="VetoComRegular"/>
            </a:endParaRPr>
          </a:p>
          <a:p>
            <a:pPr algn="l"/>
            <a:r>
              <a:rPr lang="en-GB" i="0" dirty="0">
                <a:solidFill>
                  <a:srgbClr val="5B1E45"/>
                </a:solidFill>
                <a:effectLst/>
                <a:latin typeface="VetoComRegular"/>
              </a:rPr>
              <a:t>Independence</a:t>
            </a:r>
          </a:p>
          <a:p>
            <a:pPr algn="l"/>
            <a:endParaRPr lang="en-GB" dirty="0">
              <a:solidFill>
                <a:srgbClr val="5B1E45"/>
              </a:solidFill>
              <a:latin typeface="VetoComRegular"/>
            </a:endParaRPr>
          </a:p>
          <a:p>
            <a:pPr algn="l"/>
            <a:r>
              <a:rPr lang="en-GB" i="0" dirty="0">
                <a:solidFill>
                  <a:srgbClr val="5B1E45"/>
                </a:solidFill>
                <a:effectLst/>
                <a:latin typeface="VetoComRegular"/>
              </a:rPr>
              <a:t>May be viewed as less transparent</a:t>
            </a:r>
          </a:p>
          <a:p>
            <a:pPr algn="l"/>
            <a:endParaRPr lang="en-GB" dirty="0">
              <a:solidFill>
                <a:srgbClr val="5B1E45"/>
              </a:solidFill>
              <a:latin typeface="VetoComRegular"/>
            </a:endParaRPr>
          </a:p>
          <a:p>
            <a:pPr algn="l"/>
            <a:r>
              <a:rPr lang="en-GB" i="0" dirty="0">
                <a:solidFill>
                  <a:srgbClr val="5B1E45"/>
                </a:solidFill>
                <a:effectLst/>
                <a:latin typeface="VetoComRegular"/>
              </a:rPr>
              <a:t>Fewer authors to join CO participation community</a:t>
            </a:r>
          </a:p>
          <a:p>
            <a:pPr algn="l"/>
            <a:endParaRPr lang="en-GB" dirty="0">
              <a:solidFill>
                <a:srgbClr val="5B1E45"/>
              </a:solidFill>
              <a:latin typeface="VetoComRegular"/>
            </a:endParaRPr>
          </a:p>
          <a:p>
            <a:pPr algn="l"/>
            <a:r>
              <a:rPr lang="en-GB" i="0" dirty="0">
                <a:solidFill>
                  <a:srgbClr val="5B1E45"/>
                </a:solidFill>
                <a:effectLst/>
                <a:latin typeface="VetoComRegular"/>
              </a:rPr>
              <a:t>Missed opportunity to grow a community of supporters or become repeat users</a:t>
            </a:r>
          </a:p>
          <a:p>
            <a:pPr algn="l"/>
            <a:endParaRPr lang="en-GB" b="1" u="sng" dirty="0">
              <a:solidFill>
                <a:srgbClr val="5B1E45"/>
              </a:solidFill>
              <a:latin typeface="VetoComRegular"/>
            </a:endParaRPr>
          </a:p>
          <a:p>
            <a:pPr algn="l"/>
            <a:endParaRPr lang="en-GB" i="0" dirty="0">
              <a:solidFill>
                <a:srgbClr val="5B1E45"/>
              </a:solidFill>
              <a:effectLst/>
              <a:latin typeface="VetoComRegular"/>
            </a:endParaRPr>
          </a:p>
        </p:txBody>
      </p:sp>
    </p:spTree>
    <p:extLst>
      <p:ext uri="{BB962C8B-B14F-4D97-AF65-F5344CB8AC3E}">
        <p14:creationId xmlns:p14="http://schemas.microsoft.com/office/powerpoint/2010/main" val="429153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a:xfrm>
            <a:off x="838200" y="593151"/>
            <a:ext cx="4117258" cy="1325563"/>
          </a:xfrm>
        </p:spPr>
        <p:txBody>
          <a:bodyPr>
            <a:normAutofit fontScale="90000"/>
          </a:bodyPr>
          <a:lstStyle/>
          <a:p>
            <a:r>
              <a:rPr lang="en-GB" sz="4800" b="1" dirty="0">
                <a:solidFill>
                  <a:srgbClr val="B10059"/>
                </a:solidFill>
                <a:latin typeface="Calibri"/>
                <a:cs typeface="Calibri"/>
              </a:rPr>
              <a:t>Setting up your </a:t>
            </a:r>
            <a:br>
              <a:rPr lang="en-GB" sz="4800" b="1" dirty="0">
                <a:solidFill>
                  <a:srgbClr val="B10059"/>
                </a:solidFill>
                <a:latin typeface="Calibri"/>
                <a:cs typeface="Calibri"/>
              </a:rPr>
            </a:br>
            <a:r>
              <a:rPr lang="en-GB" sz="4800" b="1" dirty="0">
                <a:solidFill>
                  <a:srgbClr val="B10059"/>
                </a:solidFill>
                <a:latin typeface="Calibri"/>
                <a:cs typeface="Calibri"/>
              </a:rPr>
              <a:t>volunteers</a:t>
            </a:r>
            <a:endParaRPr lang="en-GB" sz="4800" b="1" dirty="0">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838200" y="1433557"/>
            <a:ext cx="10741351" cy="5059318"/>
          </a:xfrm>
        </p:spPr>
        <p:txBody>
          <a:bodyPr>
            <a:normAutofit/>
          </a:bodyPr>
          <a:lstStyle/>
          <a:p>
            <a:pPr marL="0" indent="0">
              <a:buNone/>
            </a:pPr>
            <a:endParaRPr lang="en-GB" sz="1700" dirty="0">
              <a:solidFill>
                <a:srgbClr val="5B1E45"/>
              </a:solidFill>
            </a:endParaRPr>
          </a:p>
          <a:p>
            <a:pPr marL="0" indent="0">
              <a:buNone/>
            </a:pPr>
            <a:endParaRPr lang="en-GB" sz="1700" dirty="0">
              <a:solidFill>
                <a:srgbClr val="5B1E45"/>
              </a:solidFill>
            </a:endParaRPr>
          </a:p>
          <a:p>
            <a:pPr marL="0" indent="0">
              <a:buNone/>
            </a:pPr>
            <a:endParaRPr lang="en-GB" sz="1700" dirty="0">
              <a:solidFill>
                <a:srgbClr val="5B1E45"/>
              </a:solidFill>
            </a:endParaRPr>
          </a:p>
          <a:p>
            <a:pPr marL="0" indent="0">
              <a:buNone/>
            </a:pPr>
            <a:endParaRPr lang="en-GB" sz="1700" dirty="0">
              <a:solidFill>
                <a:srgbClr val="5B1E45"/>
              </a:solidFill>
            </a:endParaRPr>
          </a:p>
          <a:p>
            <a:pPr marL="0" indent="0">
              <a:buNone/>
            </a:pPr>
            <a:r>
              <a:rPr lang="en-GB" sz="1700" b="1" dirty="0">
                <a:solidFill>
                  <a:srgbClr val="5B1E45"/>
                </a:solidFill>
              </a:rPr>
              <a:t>Available resources:</a:t>
            </a:r>
          </a:p>
          <a:p>
            <a:pPr algn="l"/>
            <a:r>
              <a:rPr lang="en-GB" sz="1700" b="1" i="0" dirty="0">
                <a:solidFill>
                  <a:srgbClr val="444444"/>
                </a:solidFill>
                <a:effectLst/>
                <a:latin typeface="MuseoSans500"/>
                <a:hlinkClick r:id="rId2"/>
              </a:rPr>
              <a:t>volunteer-tool-kit-may22.docx</a:t>
            </a:r>
            <a:endParaRPr lang="en-GB" sz="1700" b="0" i="0" dirty="0">
              <a:solidFill>
                <a:srgbClr val="444444"/>
              </a:solidFill>
              <a:effectLst/>
              <a:latin typeface="MuseoSans500"/>
            </a:endParaRPr>
          </a:p>
          <a:p>
            <a:pPr algn="l"/>
            <a:r>
              <a:rPr lang="en-GB" sz="1700" b="1" i="0" dirty="0">
                <a:solidFill>
                  <a:srgbClr val="444444"/>
                </a:solidFill>
                <a:effectLst/>
                <a:latin typeface="MuseoSans500"/>
                <a:hlinkClick r:id="rId3"/>
              </a:rPr>
              <a:t>taking-a-story-form.pdf</a:t>
            </a:r>
            <a:endParaRPr lang="en-GB" sz="1700" b="0" i="0" dirty="0">
              <a:solidFill>
                <a:srgbClr val="444444"/>
              </a:solidFill>
              <a:effectLst/>
              <a:latin typeface="MuseoSans500"/>
            </a:endParaRPr>
          </a:p>
          <a:p>
            <a:pPr algn="l"/>
            <a:r>
              <a:rPr lang="en-GB" sz="1700" b="1" i="0" dirty="0">
                <a:solidFill>
                  <a:srgbClr val="444444"/>
                </a:solidFill>
                <a:effectLst/>
                <a:latin typeface="MuseoSans500"/>
                <a:hlinkClick r:id="rId4"/>
              </a:rPr>
              <a:t>Volunteer FAQ page</a:t>
            </a:r>
            <a:endParaRPr lang="en-GB" sz="1700" b="0" i="0" dirty="0">
              <a:solidFill>
                <a:srgbClr val="444444"/>
              </a:solidFill>
              <a:effectLst/>
              <a:latin typeface="MuseoSans500"/>
            </a:endParaRPr>
          </a:p>
          <a:p>
            <a:pPr algn="l"/>
            <a:r>
              <a:rPr lang="en-GB" sz="1700" b="1" i="0" dirty="0">
                <a:solidFill>
                  <a:srgbClr val="444444"/>
                </a:solidFill>
                <a:effectLst/>
                <a:latin typeface="MuseoSans500"/>
                <a:hlinkClick r:id="rId5"/>
              </a:rPr>
              <a:t>Assisting people with sharing their stories</a:t>
            </a:r>
            <a:endParaRPr lang="en-GB" sz="1700" b="0" i="0" dirty="0">
              <a:solidFill>
                <a:srgbClr val="444444"/>
              </a:solidFill>
              <a:effectLst/>
              <a:latin typeface="MuseoSans500"/>
            </a:endParaRPr>
          </a:p>
          <a:p>
            <a:pPr algn="l"/>
            <a:r>
              <a:rPr lang="en-GB" sz="1700" b="1" i="0" dirty="0">
                <a:solidFill>
                  <a:srgbClr val="444444"/>
                </a:solidFill>
                <a:effectLst/>
                <a:latin typeface="MuseoSans500"/>
                <a:hlinkClick r:id="rId6"/>
              </a:rPr>
              <a:t>Submitting stories to Care Opinion</a:t>
            </a:r>
            <a:endParaRPr lang="en-GB" sz="1700" b="0" i="0" dirty="0">
              <a:solidFill>
                <a:srgbClr val="444444"/>
              </a:solidFill>
              <a:effectLst/>
              <a:latin typeface="MuseoSans500"/>
            </a:endParaRPr>
          </a:p>
          <a:p>
            <a:pPr algn="l"/>
            <a:r>
              <a:rPr lang="en-GB" sz="1700" b="1" i="0" dirty="0">
                <a:solidFill>
                  <a:srgbClr val="444444"/>
                </a:solidFill>
                <a:effectLst/>
                <a:latin typeface="MuseoSans500"/>
                <a:hlinkClick r:id="rId7"/>
              </a:rPr>
              <a:t>Step by step conversation guide</a:t>
            </a:r>
            <a:endParaRPr lang="en-GB" sz="1700" b="0" i="0" dirty="0">
              <a:solidFill>
                <a:srgbClr val="444444"/>
              </a:solidFill>
              <a:effectLst/>
              <a:latin typeface="MuseoSans500"/>
            </a:endParaRPr>
          </a:p>
          <a:p>
            <a:pPr algn="l"/>
            <a:r>
              <a:rPr lang="en-GB" sz="1700" b="1" i="0" dirty="0">
                <a:solidFill>
                  <a:srgbClr val="444444"/>
                </a:solidFill>
                <a:effectLst/>
                <a:latin typeface="MuseoSans500"/>
                <a:hlinkClick r:id="rId8"/>
              </a:rPr>
              <a:t>Volunteer Guidance for how to manage volunteers</a:t>
            </a:r>
            <a:endParaRPr lang="en-GB" sz="1700" b="0" i="0" dirty="0">
              <a:solidFill>
                <a:srgbClr val="444444"/>
              </a:solidFill>
              <a:effectLst/>
              <a:latin typeface="MuseoSans500"/>
            </a:endParaRPr>
          </a:p>
          <a:p>
            <a:pPr marL="0" indent="0">
              <a:buNone/>
            </a:pPr>
            <a:endParaRPr lang="en-GB" sz="2000" dirty="0">
              <a:solidFill>
                <a:srgbClr val="5B1E45"/>
              </a:solidFill>
            </a:endParaRPr>
          </a:p>
        </p:txBody>
      </p:sp>
      <p:sp>
        <p:nvSpPr>
          <p:cNvPr id="5" name="TextBox 4">
            <a:extLst>
              <a:ext uri="{FF2B5EF4-FFF2-40B4-BE49-F238E27FC236}">
                <a16:creationId xmlns:a16="http://schemas.microsoft.com/office/drawing/2014/main" id="{0079E2D9-B602-71DE-F2C3-9BA145562729}"/>
              </a:ext>
            </a:extLst>
          </p:cNvPr>
          <p:cNvSpPr txBox="1"/>
          <p:nvPr/>
        </p:nvSpPr>
        <p:spPr>
          <a:xfrm>
            <a:off x="3048712" y="3246470"/>
            <a:ext cx="6097424" cy="369332"/>
          </a:xfrm>
          <a:prstGeom prst="rect">
            <a:avLst/>
          </a:prstGeom>
          <a:noFill/>
        </p:spPr>
        <p:txBody>
          <a:bodyPr wrap="square">
            <a:spAutoFit/>
          </a:bodyPr>
          <a:lstStyle/>
          <a:p>
            <a:endParaRPr lang="en-GB"/>
          </a:p>
        </p:txBody>
      </p:sp>
      <p:sp>
        <p:nvSpPr>
          <p:cNvPr id="4" name="Rectangle: Rounded Corners 3">
            <a:extLst>
              <a:ext uri="{FF2B5EF4-FFF2-40B4-BE49-F238E27FC236}">
                <a16:creationId xmlns:a16="http://schemas.microsoft.com/office/drawing/2014/main" id="{49069A52-694E-36CF-E4C4-EC9CD82D9BA4}"/>
              </a:ext>
            </a:extLst>
          </p:cNvPr>
          <p:cNvSpPr/>
          <p:nvPr/>
        </p:nvSpPr>
        <p:spPr>
          <a:xfrm>
            <a:off x="7523939" y="715031"/>
            <a:ext cx="2379407" cy="1480619"/>
          </a:xfrm>
          <a:prstGeom prst="roundRect">
            <a:avLst/>
          </a:prstGeom>
          <a:solidFill>
            <a:srgbClr val="B100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GB" sz="1800" dirty="0">
                <a:solidFill>
                  <a:schemeClr val="bg1"/>
                </a:solidFill>
              </a:rPr>
              <a:t>Add volunteer to your Care Opinion subscription </a:t>
            </a:r>
          </a:p>
        </p:txBody>
      </p:sp>
      <p:sp>
        <p:nvSpPr>
          <p:cNvPr id="6" name="Rectangle: Rounded Corners 5">
            <a:extLst>
              <a:ext uri="{FF2B5EF4-FFF2-40B4-BE49-F238E27FC236}">
                <a16:creationId xmlns:a16="http://schemas.microsoft.com/office/drawing/2014/main" id="{92D44316-56BD-CE15-967D-4FE1A2277B3D}"/>
              </a:ext>
            </a:extLst>
          </p:cNvPr>
          <p:cNvSpPr/>
          <p:nvPr/>
        </p:nvSpPr>
        <p:spPr>
          <a:xfrm>
            <a:off x="9508504" y="2688690"/>
            <a:ext cx="2379407" cy="1480619"/>
          </a:xfrm>
          <a:prstGeom prst="roundRect">
            <a:avLst/>
          </a:prstGeom>
          <a:solidFill>
            <a:srgbClr val="DD8CB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GB" sz="1800" dirty="0">
                <a:solidFill>
                  <a:schemeClr val="bg1"/>
                </a:solidFill>
              </a:rPr>
              <a:t>Run Intro to Care Opinion training</a:t>
            </a:r>
          </a:p>
        </p:txBody>
      </p:sp>
      <p:sp>
        <p:nvSpPr>
          <p:cNvPr id="9" name="Rectangle: Rounded Corners 8">
            <a:extLst>
              <a:ext uri="{FF2B5EF4-FFF2-40B4-BE49-F238E27FC236}">
                <a16:creationId xmlns:a16="http://schemas.microsoft.com/office/drawing/2014/main" id="{6D92A8EC-1F2B-97AF-06FD-19A9ED687064}"/>
              </a:ext>
            </a:extLst>
          </p:cNvPr>
          <p:cNvSpPr/>
          <p:nvPr/>
        </p:nvSpPr>
        <p:spPr>
          <a:xfrm>
            <a:off x="7523939" y="4790331"/>
            <a:ext cx="2379407" cy="1480619"/>
          </a:xfrm>
          <a:prstGeom prst="roundRect">
            <a:avLst/>
          </a:prstGeom>
          <a:solidFill>
            <a:srgbClr val="8244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GB" dirty="0">
                <a:solidFill>
                  <a:schemeClr val="bg1"/>
                </a:solidFill>
              </a:rPr>
              <a:t>Brief them on what to do if something is not suitable for CO</a:t>
            </a:r>
            <a:endParaRPr lang="en-GB" sz="1800" dirty="0">
              <a:solidFill>
                <a:schemeClr val="bg1"/>
              </a:solidFill>
            </a:endParaRPr>
          </a:p>
        </p:txBody>
      </p:sp>
      <p:sp>
        <p:nvSpPr>
          <p:cNvPr id="10" name="Rectangle: Rounded Corners 9">
            <a:extLst>
              <a:ext uri="{FF2B5EF4-FFF2-40B4-BE49-F238E27FC236}">
                <a16:creationId xmlns:a16="http://schemas.microsoft.com/office/drawing/2014/main" id="{D4474BCC-967D-7158-353A-6D715C10DD96}"/>
              </a:ext>
            </a:extLst>
          </p:cNvPr>
          <p:cNvSpPr/>
          <p:nvPr/>
        </p:nvSpPr>
        <p:spPr>
          <a:xfrm>
            <a:off x="5645851" y="2688690"/>
            <a:ext cx="2379407" cy="1480619"/>
          </a:xfrm>
          <a:prstGeom prst="roundRect">
            <a:avLst/>
          </a:prstGeom>
          <a:solidFill>
            <a:srgbClr val="B77B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GB" sz="1800" dirty="0">
                <a:solidFill>
                  <a:schemeClr val="bg1"/>
                </a:solidFill>
              </a:rPr>
              <a:t>Think about environment and internet access</a:t>
            </a:r>
          </a:p>
        </p:txBody>
      </p:sp>
      <p:sp>
        <p:nvSpPr>
          <p:cNvPr id="11" name="Arrow: Curved Left 10">
            <a:extLst>
              <a:ext uri="{FF2B5EF4-FFF2-40B4-BE49-F238E27FC236}">
                <a16:creationId xmlns:a16="http://schemas.microsoft.com/office/drawing/2014/main" id="{47882686-07BD-CFC0-E2F5-21BD418F6C2F}"/>
              </a:ext>
            </a:extLst>
          </p:cNvPr>
          <p:cNvSpPr/>
          <p:nvPr/>
        </p:nvSpPr>
        <p:spPr>
          <a:xfrm rot="6791261">
            <a:off x="6324615" y="4491027"/>
            <a:ext cx="904568" cy="975346"/>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Arrow: Curved Left 12">
            <a:extLst>
              <a:ext uri="{FF2B5EF4-FFF2-40B4-BE49-F238E27FC236}">
                <a16:creationId xmlns:a16="http://schemas.microsoft.com/office/drawing/2014/main" id="{A9FD7B72-07EA-A920-BBC5-7E8EF7C6690A}"/>
              </a:ext>
            </a:extLst>
          </p:cNvPr>
          <p:cNvSpPr/>
          <p:nvPr/>
        </p:nvSpPr>
        <p:spPr>
          <a:xfrm rot="21170020">
            <a:off x="10294375" y="4522042"/>
            <a:ext cx="904568" cy="975346"/>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Arrow: Curved Left 13">
            <a:extLst>
              <a:ext uri="{FF2B5EF4-FFF2-40B4-BE49-F238E27FC236}">
                <a16:creationId xmlns:a16="http://schemas.microsoft.com/office/drawing/2014/main" id="{D37A764E-9AE6-B2BE-0E27-E47A0FAA2B09}"/>
              </a:ext>
            </a:extLst>
          </p:cNvPr>
          <p:cNvSpPr/>
          <p:nvPr/>
        </p:nvSpPr>
        <p:spPr>
          <a:xfrm rot="19890304">
            <a:off x="10446774" y="1585957"/>
            <a:ext cx="904568" cy="975346"/>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592389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45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E409B25-8D55-CBEB-437D-25CD60B488D3}"/>
              </a:ext>
            </a:extLst>
          </p:cNvPr>
          <p:cNvPicPr>
            <a:picLocks noChangeAspect="1"/>
          </p:cNvPicPr>
          <p:nvPr/>
        </p:nvPicPr>
        <p:blipFill>
          <a:blip r:embed="rId3"/>
          <a:stretch>
            <a:fillRect/>
          </a:stretch>
        </p:blipFill>
        <p:spPr>
          <a:xfrm>
            <a:off x="6862838" y="643467"/>
            <a:ext cx="3969384" cy="5571066"/>
          </a:xfrm>
          <a:prstGeom prst="rect">
            <a:avLst/>
          </a:prstGeom>
        </p:spPr>
      </p:pic>
      <p:sp>
        <p:nvSpPr>
          <p:cNvPr id="5" name="TextBox 4">
            <a:extLst>
              <a:ext uri="{FF2B5EF4-FFF2-40B4-BE49-F238E27FC236}">
                <a16:creationId xmlns:a16="http://schemas.microsoft.com/office/drawing/2014/main" id="{0079E2D9-B602-71DE-F2C3-9BA145562729}"/>
              </a:ext>
            </a:extLst>
          </p:cNvPr>
          <p:cNvSpPr txBox="1"/>
          <p:nvPr/>
        </p:nvSpPr>
        <p:spPr>
          <a:xfrm>
            <a:off x="3048712" y="3246470"/>
            <a:ext cx="6097424" cy="369332"/>
          </a:xfrm>
          <a:prstGeom prst="rect">
            <a:avLst/>
          </a:prstGeom>
          <a:noFill/>
        </p:spPr>
        <p:txBody>
          <a:bodyPr wrap="square">
            <a:spAutoFit/>
          </a:bodyPr>
          <a:lstStyle/>
          <a:p>
            <a:endParaRPr lang="en-GB"/>
          </a:p>
        </p:txBody>
      </p:sp>
      <p:pic>
        <p:nvPicPr>
          <p:cNvPr id="8" name="Picture 7">
            <a:extLst>
              <a:ext uri="{FF2B5EF4-FFF2-40B4-BE49-F238E27FC236}">
                <a16:creationId xmlns:a16="http://schemas.microsoft.com/office/drawing/2014/main" id="{E4D16337-0519-EEC4-E7D0-B7D3A2E06F6F}"/>
              </a:ext>
            </a:extLst>
          </p:cNvPr>
          <p:cNvPicPr>
            <a:picLocks noChangeAspect="1"/>
          </p:cNvPicPr>
          <p:nvPr/>
        </p:nvPicPr>
        <p:blipFill>
          <a:blip r:embed="rId4"/>
          <a:stretch>
            <a:fillRect/>
          </a:stretch>
        </p:blipFill>
        <p:spPr>
          <a:xfrm>
            <a:off x="1263163" y="643467"/>
            <a:ext cx="3885818" cy="5571066"/>
          </a:xfrm>
          <a:prstGeom prst="rect">
            <a:avLst/>
          </a:prstGeom>
        </p:spPr>
      </p:pic>
    </p:spTree>
    <p:extLst>
      <p:ext uri="{BB962C8B-B14F-4D97-AF65-F5344CB8AC3E}">
        <p14:creationId xmlns:p14="http://schemas.microsoft.com/office/powerpoint/2010/main" val="3777950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b480776-5128-43a3-b677-12ebb2d77427" xsi:nil="true"/>
    <lcf76f155ced4ddcb4097134ff3c332f xmlns="f47fa861-369f-4035-a868-dd727a8f1eb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7" ma:contentTypeDescription="Create a new document." ma:contentTypeScope="" ma:versionID="312067d04c8302bc7fa4b41c4ea75b0f">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cef40fa8ffc7cfe877bb44193c358bfc"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89f4d8-c32d-4bf2-a081-9960b98df5c1}" ma:internalName="TaxCatchAll" ma:showField="CatchAllData" ma:web="db480776-5128-43a3-b677-12ebb2d77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F35B42-4CF8-4F62-8E74-A28FC268C74A}">
  <ds:schemaRefs>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dcmitype/"/>
    <ds:schemaRef ds:uri="db480776-5128-43a3-b677-12ebb2d77427"/>
    <ds:schemaRef ds:uri="f47fa861-369f-4035-a868-dd727a8f1ebe"/>
    <ds:schemaRef ds:uri="http://www.w3.org/XML/1998/namespace"/>
  </ds:schemaRefs>
</ds:datastoreItem>
</file>

<file path=customXml/itemProps2.xml><?xml version="1.0" encoding="utf-8"?>
<ds:datastoreItem xmlns:ds="http://schemas.openxmlformats.org/officeDocument/2006/customXml" ds:itemID="{0BDC5DCF-2B13-4121-A660-151F6DFED020}">
  <ds:schemaRefs>
    <ds:schemaRef ds:uri="http://schemas.microsoft.com/sharepoint/v3/contenttype/forms"/>
  </ds:schemaRefs>
</ds:datastoreItem>
</file>

<file path=customXml/itemProps3.xml><?xml version="1.0" encoding="utf-8"?>
<ds:datastoreItem xmlns:ds="http://schemas.openxmlformats.org/officeDocument/2006/customXml" ds:itemID="{704DF925-8B90-45C4-933E-E1B256F61A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fa861-369f-4035-a868-dd727a8f1ebe"/>
    <ds:schemaRef ds:uri="db480776-5128-43a3-b677-12ebb2d774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1638</Words>
  <Application>Microsoft Office PowerPoint</Application>
  <PresentationFormat>Widescreen</PresentationFormat>
  <Paragraphs>177</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MuseoSans500</vt:lpstr>
      <vt:lpstr>VetoComRegular</vt:lpstr>
      <vt:lpstr>Office Theme</vt:lpstr>
      <vt:lpstr>PowerPoint Presentation</vt:lpstr>
      <vt:lpstr>Aims of today's webinar</vt:lpstr>
      <vt:lpstr>Ways to share a story with Care Opinion </vt:lpstr>
      <vt:lpstr>Volunteers in your organisation can…</vt:lpstr>
      <vt:lpstr>Benefits to volunteers…</vt:lpstr>
      <vt:lpstr>Exception not ‘the norm’</vt:lpstr>
      <vt:lpstr>Disadvantaged of adding stories by Staff/Volunteers</vt:lpstr>
      <vt:lpstr>Setting up your  volunteers</vt:lpstr>
      <vt:lpstr>PowerPoint Presentation</vt:lpstr>
      <vt:lpstr>PowerPoint Presentation</vt:lpstr>
      <vt:lpstr>Supporting someone to share their story</vt:lpstr>
      <vt:lpstr>Signposting to Care Opinion</vt:lpstr>
      <vt:lpstr>Supporting someone to share their story</vt:lpstr>
      <vt:lpstr>PowerPoint Presentation</vt:lpstr>
      <vt:lpstr>Closing the loop</vt:lpstr>
      <vt:lpstr>PowerPoint Presentation</vt:lpstr>
      <vt:lpstr>Appendix: Adding a story for someone and finding the posting ID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Ashurst</dc:creator>
  <cp:lastModifiedBy>Tracy Molloy</cp:lastModifiedBy>
  <cp:revision>6</cp:revision>
  <dcterms:created xsi:type="dcterms:W3CDTF">2022-10-10T14:11:50Z</dcterms:created>
  <dcterms:modified xsi:type="dcterms:W3CDTF">2023-12-19T08:34:45Z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0x01010070F03EE9F9D4584D9F8D952715690C56</vt:lpwstr>
  </property>
  <property fmtid="{D5CDD505-2E9C-101B-9397-08002B2CF9AE}" pid="3" name="MediaServiceImageTags">
    <vt:lpwstr/>
  </property>
</Properties>
</file>