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3" r:id="rId5"/>
    <p:sldId id="315" r:id="rId6"/>
    <p:sldId id="263" r:id="rId7"/>
    <p:sldId id="333" r:id="rId8"/>
    <p:sldId id="674" r:id="rId9"/>
    <p:sldId id="771" r:id="rId10"/>
    <p:sldId id="673" r:id="rId11"/>
    <p:sldId id="773" r:id="rId12"/>
    <p:sldId id="774" r:id="rId13"/>
    <p:sldId id="782" r:id="rId14"/>
    <p:sldId id="783" r:id="rId15"/>
    <p:sldId id="631" r:id="rId16"/>
    <p:sldId id="808" r:id="rId17"/>
    <p:sldId id="318" r:id="rId18"/>
    <p:sldId id="319" r:id="rId19"/>
    <p:sldId id="320" r:id="rId20"/>
    <p:sldId id="321" r:id="rId21"/>
    <p:sldId id="331" r:id="rId22"/>
    <p:sldId id="322" r:id="rId23"/>
    <p:sldId id="323" r:id="rId24"/>
    <p:sldId id="324" r:id="rId25"/>
    <p:sldId id="325" r:id="rId26"/>
    <p:sldId id="809" r:id="rId27"/>
    <p:sldId id="328" r:id="rId28"/>
    <p:sldId id="330" r:id="rId29"/>
    <p:sldId id="260" r:id="rId30"/>
    <p:sldId id="284"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E7E6A-1A41-4512-A14B-9F4F6A3610A8}" v="37" dt="2022-09-22T09:21:22.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t>23/09/2022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t>‹#›</a:t>
            </a:fld>
            <a:endParaRPr lang="en-GB"/>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Care Opinion has been around for just over 15 years now (10 years in Scotland). We are a non profit organisation and have a small team, split geographically between Sheffield and Stirling.</a:t>
            </a:r>
          </a:p>
          <a:p>
            <a:endParaRPr lang="en-GB" sz="1400"/>
          </a:p>
          <a:p>
            <a:r>
              <a:rPr lang="en-GB" sz="1400"/>
              <a:t>We have also recently welcomed Northern Ireland health and care services onboard, and have a well established partner organisation in Australia called Care Opinion Australia.</a:t>
            </a:r>
          </a:p>
        </p:txBody>
      </p:sp>
      <p:sp>
        <p:nvSpPr>
          <p:cNvPr id="4" name="Slide Number Placeholder 3"/>
          <p:cNvSpPr>
            <a:spLocks noGrp="1"/>
          </p:cNvSpPr>
          <p:nvPr>
            <p:ph type="sldNum" sz="quarter" idx="5"/>
          </p:nvPr>
        </p:nvSpPr>
        <p:spPr/>
        <p:txBody>
          <a:bodyPr/>
          <a:lstStyle/>
          <a:p>
            <a:fld id="{DB499FAA-A684-45F1-A254-F445F914A732}" type="slidenum">
              <a:rPr lang="en-GB" smtClean="0"/>
              <a:t>3</a:t>
            </a:fld>
            <a:endParaRPr lang="en-GB"/>
          </a:p>
        </p:txBody>
      </p:sp>
    </p:spTree>
    <p:extLst>
      <p:ext uri="{BB962C8B-B14F-4D97-AF65-F5344CB8AC3E}">
        <p14:creationId xmlns:p14="http://schemas.microsoft.com/office/powerpoint/2010/main" val="406408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Mission: </a:t>
            </a:r>
            <a:r>
              <a:rPr lang="en-GB" sz="1200"/>
              <a:t>stories are directed to wherever they can help make a difference, and</a:t>
            </a:r>
          </a:p>
          <a:p>
            <a:r>
              <a:rPr lang="en-GB" sz="1200"/>
              <a:t>everyone can see how and where services are listening and changing in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Innovation: We will innovate in the public interest. We will keep listening, learning and improving, so that we find simpler, safer and more effective ways for people to share their experiences 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Transparency: When things can be seen and shared, they can be improved. We encourage transparency in health/care services, and we will be open, honest and clear in all our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Inclusivity: Everyone’s story matters. We will treat everyone as equals, and will nurture trust and respect in all our relationships. We will work to make our service accessible and helpful to the widest range of people we can.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Positivity: We believe that people are most open to learning and change when they feel valued and heard. We will make our activities, conversations and connections encouraging, constructive and supportive.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Humanity: We believe effective health and care services have at their heart the humanity of those who rely on them, and those who provide them. We will keep people (story authors, customers and our own team) and their stories at the heart of everything we do.</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5</a:t>
            </a:fld>
            <a:endParaRPr lang="en-GB"/>
          </a:p>
        </p:txBody>
      </p:sp>
    </p:spTree>
    <p:extLst>
      <p:ext uri="{BB962C8B-B14F-4D97-AF65-F5344CB8AC3E}">
        <p14:creationId xmlns:p14="http://schemas.microsoft.com/office/powerpoint/2010/main" val="192524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11</a:t>
            </a:fld>
            <a:endParaRPr lang="en-GB"/>
          </a:p>
        </p:txBody>
      </p:sp>
    </p:spTree>
    <p:extLst>
      <p:ext uri="{BB962C8B-B14F-4D97-AF65-F5344CB8AC3E}">
        <p14:creationId xmlns:p14="http://schemas.microsoft.com/office/powerpoint/2010/main" val="40308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Stories come in and all are moderated.  Alerts can go out then to a range of stakeholders and interested parties.  Stories are also tweeted out and shared on social media by CO and provider organisations.</a:t>
            </a:r>
          </a:p>
        </p:txBody>
      </p:sp>
      <p:sp>
        <p:nvSpPr>
          <p:cNvPr id="4" name="Slide Number Placeholder 3"/>
          <p:cNvSpPr>
            <a:spLocks noGrp="1"/>
          </p:cNvSpPr>
          <p:nvPr>
            <p:ph type="sldNum" sz="quarter" idx="10"/>
          </p:nvPr>
        </p:nvSpPr>
        <p:spPr/>
        <p:txBody>
          <a:bodyPr/>
          <a:lstStyle/>
          <a:p>
            <a:fld id="{F4BF76E8-0FC3-4C54-B9CA-3F19A680147F}" type="slidenum">
              <a:rPr lang="en-GB" smtClean="0"/>
              <a:t>12</a:t>
            </a:fld>
            <a:endParaRPr lang="en-GB"/>
          </a:p>
        </p:txBody>
      </p:sp>
    </p:spTree>
    <p:extLst>
      <p:ext uri="{BB962C8B-B14F-4D97-AF65-F5344CB8AC3E}">
        <p14:creationId xmlns:p14="http://schemas.microsoft.com/office/powerpoint/2010/main" val="105459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4885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reopinion.ie/" TargetMode="External"/><Relationship Id="rId2" Type="http://schemas.openxmlformats.org/officeDocument/2006/relationships/hyperlink" Target="http://www.careopinion.org.uk/"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23" Type="http://schemas.openxmlformats.org/officeDocument/2006/relationships/image" Target="../media/image41.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 Id="rId22"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reopinion.org.uk/info/subscriber-know-how"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careopinion.org.uk/info/how-to-session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www.careopinion.org.uk/info/the-team"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ww.careopinion.org.uk/info/funding"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vimeo.com/215724873" TargetMode="External"/><Relationship Id="rId2" Type="http://schemas.openxmlformats.org/officeDocument/2006/relationships/slideLayout" Target="../slideLayouts/slideLayout2.xml"/><Relationship Id="rId1" Type="http://schemas.openxmlformats.org/officeDocument/2006/relationships/video" Target="https://player.vimeo.com/video/215724873?h=52f893e099&amp;app_id=122963"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0"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868144" y="3645024"/>
            <a:ext cx="1944216" cy="1569660"/>
          </a:xfrm>
          <a:prstGeom prst="rect">
            <a:avLst/>
          </a:prstGeom>
          <a:noFill/>
        </p:spPr>
        <p:txBody>
          <a:bodyPr wrap="square" rtlCol="0">
            <a:spAutoFit/>
          </a:bodyPr>
          <a:lstStyle/>
          <a:p>
            <a:pPr algn="ctr"/>
            <a:r>
              <a:rPr lang="en-GB" sz="2400" b="1">
                <a:solidFill>
                  <a:schemeClr val="bg1"/>
                </a:solidFill>
                <a:latin typeface="Calibri" panose="020F0502020204030204" pitchFamily="34" charset="0"/>
                <a:cs typeface="Calibri" panose="020F0502020204030204" pitchFamily="34" charset="0"/>
              </a:rPr>
              <a:t>Introduction to Care Opinion –  The Basics</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339AF6-0818-4673-AB5C-314264DBB49F}"/>
              </a:ext>
            </a:extLst>
          </p:cNvPr>
          <p:cNvSpPr/>
          <p:nvPr/>
        </p:nvSpPr>
        <p:spPr>
          <a:xfrm>
            <a:off x="486918" y="629266"/>
            <a:ext cx="3826763" cy="1676603"/>
          </a:xfrm>
          <a:prstGeom prst="rect">
            <a:avLst/>
          </a:prstGeom>
        </p:spPr>
        <p:txBody>
          <a:bodyPr vert="horz" lIns="91440" tIns="45720" rIns="91440" bIns="45720" rtlCol="0" anchor="ctr">
            <a:normAutofit/>
          </a:bodyPr>
          <a:lstStyle/>
          <a:p>
            <a:pPr>
              <a:lnSpc>
                <a:spcPct val="90000"/>
              </a:lnSpc>
              <a:spcAft>
                <a:spcPts val="600"/>
              </a:spcAft>
            </a:pPr>
            <a:r>
              <a:rPr lang="en-US" sz="3700" b="1">
                <a:solidFill>
                  <a:srgbClr val="5B1E45"/>
                </a:solidFill>
                <a:latin typeface="Calibri" panose="020F0502020204030204" pitchFamily="34" charset="0"/>
                <a:ea typeface="+mj-ea"/>
                <a:cs typeface="Calibri" panose="020F0502020204030204" pitchFamily="34" charset="0"/>
              </a:rPr>
              <a:t>Ways to share a story with Care Opinion</a:t>
            </a:r>
          </a:p>
        </p:txBody>
      </p:sp>
      <p:sp>
        <p:nvSpPr>
          <p:cNvPr id="3" name="Rectangle 2">
            <a:extLst>
              <a:ext uri="{FF2B5EF4-FFF2-40B4-BE49-F238E27FC236}">
                <a16:creationId xmlns:a16="http://schemas.microsoft.com/office/drawing/2014/main" id="{B4254C08-FE5D-447B-987B-08917507C2A7}"/>
              </a:ext>
            </a:extLst>
          </p:cNvPr>
          <p:cNvSpPr/>
          <p:nvPr/>
        </p:nvSpPr>
        <p:spPr>
          <a:xfrm>
            <a:off x="486918" y="2438400"/>
            <a:ext cx="4733154" cy="3785419"/>
          </a:xfrm>
          <a:prstGeom prst="rect">
            <a:avLst/>
          </a:prstGeom>
        </p:spPr>
        <p:txBody>
          <a:bodyPr vert="horz" lIns="91440" tIns="45720" rIns="91440" bIns="45720" rtlCol="0">
            <a:normAutofit/>
          </a:bodyPr>
          <a:lstStyle/>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Online </a:t>
            </a:r>
            <a:r>
              <a:rPr lang="en-US" sz="2000">
                <a:latin typeface="Calibri" panose="020F0502020204030204" pitchFamily="34" charset="0"/>
                <a:cs typeface="Calibri" panose="020F0502020204030204" pitchFamily="34" charset="0"/>
                <a:hlinkClick r:id="rId2"/>
              </a:rPr>
              <a:t>careopinion.org.uk</a:t>
            </a:r>
            <a:r>
              <a:rPr lang="en-US" sz="2000">
                <a:latin typeface="Calibri" panose="020F0502020204030204" pitchFamily="34" charset="0"/>
                <a:cs typeface="Calibri" panose="020F0502020204030204" pitchFamily="34" charset="0"/>
              </a:rPr>
              <a:t> or </a:t>
            </a:r>
            <a:r>
              <a:rPr lang="en-US" sz="2000" u="sng">
                <a:latin typeface="Calibri" panose="020F0502020204030204" pitchFamily="34" charset="0"/>
                <a:cs typeface="Calibri" panose="020F0502020204030204" pitchFamily="34" charset="0"/>
                <a:hlinkClick r:id="rId3"/>
              </a:rPr>
              <a:t>careopinion.ie</a:t>
            </a:r>
            <a:endParaRPr lang="en-US" sz="2000" u="sng">
              <a:latin typeface="Calibri" panose="020F0502020204030204" pitchFamily="34" charset="0"/>
              <a:cs typeface="Calibri" panose="020F0502020204030204" pitchFamily="34" charset="0"/>
            </a:endParaRP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Freephone 0800 122 3135 (UK only)</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Freepost leaflets</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From an invitation link</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With support from Volunteers</a:t>
            </a:r>
          </a:p>
          <a:p>
            <a:pPr marL="385763" indent="-228600">
              <a:lnSpc>
                <a:spcPct val="90000"/>
              </a:lnSpc>
              <a:spcAft>
                <a:spcPts val="600"/>
              </a:spcAft>
              <a:buFont typeface="Arial" panose="020B0604020202020204" pitchFamily="34" charset="0"/>
              <a:buChar char="•"/>
            </a:pPr>
            <a:r>
              <a:rPr lang="en-US" sz="2000">
                <a:latin typeface="Calibri" panose="020F0502020204030204" pitchFamily="34" charset="0"/>
                <a:cs typeface="Calibri" panose="020F0502020204030204" pitchFamily="34" charset="0"/>
              </a:rPr>
              <a:t>Using picture tiles</a:t>
            </a:r>
          </a:p>
          <a:p>
            <a:pPr>
              <a:lnSpc>
                <a:spcPct val="90000"/>
              </a:lnSpc>
              <a:spcAft>
                <a:spcPts val="600"/>
              </a:spcAft>
            </a:pPr>
            <a:endParaRPr lang="en-US" sz="2000">
              <a:latin typeface="Calibri" panose="020F0502020204030204" pitchFamily="34" charset="0"/>
              <a:cs typeface="Calibri" panose="020F0502020204030204" pitchFamily="34" charset="0"/>
            </a:endParaRPr>
          </a:p>
          <a:p>
            <a:pPr>
              <a:lnSpc>
                <a:spcPct val="90000"/>
              </a:lnSpc>
              <a:spcAft>
                <a:spcPts val="600"/>
              </a:spcAft>
            </a:pPr>
            <a:r>
              <a:rPr lang="en-US" sz="2000">
                <a:latin typeface="Calibri" panose="020F0502020204030204" pitchFamily="34" charset="0"/>
                <a:cs typeface="Calibri" panose="020F0502020204030204" pitchFamily="34" charset="0"/>
              </a:rPr>
              <a:t>All stories are subject to moderation and are uploaded to the website</a:t>
            </a:r>
          </a:p>
        </p:txBody>
      </p:sp>
      <p:pic>
        <p:nvPicPr>
          <p:cNvPr id="11" name="Picture 10">
            <a:extLst>
              <a:ext uri="{FF2B5EF4-FFF2-40B4-BE49-F238E27FC236}">
                <a16:creationId xmlns:a16="http://schemas.microsoft.com/office/drawing/2014/main" id="{630A1C98-5060-46DB-B407-0F634EC081EB}"/>
              </a:ext>
            </a:extLst>
          </p:cNvPr>
          <p:cNvPicPr>
            <a:picLocks noChangeAspect="1"/>
          </p:cNvPicPr>
          <p:nvPr/>
        </p:nvPicPr>
        <p:blipFill>
          <a:blip r:embed="rId4"/>
          <a:stretch>
            <a:fillRect/>
          </a:stretch>
        </p:blipFill>
        <p:spPr>
          <a:xfrm>
            <a:off x="6028772" y="3778365"/>
            <a:ext cx="1759040" cy="2273417"/>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2D1D378A-74D4-444C-B0E5-1BA4249BF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274" y="537313"/>
            <a:ext cx="2706035" cy="2706035"/>
          </a:xfrm>
          <a:prstGeom prst="rect">
            <a:avLst/>
          </a:prstGeom>
        </p:spPr>
      </p:pic>
      <p:pic>
        <p:nvPicPr>
          <p:cNvPr id="17" name="Picture 16">
            <a:extLst>
              <a:ext uri="{FF2B5EF4-FFF2-40B4-BE49-F238E27FC236}">
                <a16:creationId xmlns:a16="http://schemas.microsoft.com/office/drawing/2014/main" id="{2E27BF7E-0A39-4B39-9E23-A431BF28D79F}"/>
              </a:ext>
            </a:extLst>
          </p:cNvPr>
          <p:cNvPicPr>
            <a:picLocks noChangeAspect="1"/>
          </p:cNvPicPr>
          <p:nvPr/>
        </p:nvPicPr>
        <p:blipFill rotWithShape="1">
          <a:blip r:embed="rId6"/>
          <a:srcRect b="26316"/>
          <a:stretch/>
        </p:blipFill>
        <p:spPr>
          <a:xfrm>
            <a:off x="5935169" y="1196752"/>
            <a:ext cx="1946243" cy="1008112"/>
          </a:xfrm>
          <a:prstGeom prst="rect">
            <a:avLst/>
          </a:prstGeom>
        </p:spPr>
      </p:pic>
      <p:sp>
        <p:nvSpPr>
          <p:cNvPr id="4" name="Rectangle: Rounded Corners 3">
            <a:extLst>
              <a:ext uri="{FF2B5EF4-FFF2-40B4-BE49-F238E27FC236}">
                <a16:creationId xmlns:a16="http://schemas.microsoft.com/office/drawing/2014/main" id="{FF4CCF46-CF87-55A7-97B3-9CA1B7A42E20}"/>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4593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4" y="764704"/>
            <a:ext cx="7200800" cy="1569660"/>
          </a:xfrm>
          <a:prstGeom prst="rect">
            <a:avLst/>
          </a:prstGeom>
          <a:noFill/>
        </p:spPr>
        <p:txBody>
          <a:bodyPr wrap="square" rtlCol="0">
            <a:spAutoFit/>
          </a:bodyPr>
          <a:lstStyle/>
          <a:p>
            <a:r>
              <a:rPr lang="en-GB" sz="3600" b="1">
                <a:solidFill>
                  <a:srgbClr val="B10059"/>
                </a:solidFill>
                <a:latin typeface="Calibri" panose="020F0502020204030204" pitchFamily="34" charset="0"/>
                <a:cs typeface="Calibri" panose="020F0502020204030204" pitchFamily="34" charset="0"/>
              </a:rPr>
              <a:t>Stories – it’s about the conversation</a:t>
            </a:r>
          </a:p>
          <a:p>
            <a:endParaRPr lang="en-GB" sz="3600">
              <a:solidFill>
                <a:srgbClr val="5B1E45"/>
              </a:solidFill>
              <a:latin typeface="Calibri" panose="020F0502020204030204" pitchFamily="34"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715A8B6-5116-459C-9069-971A788EAE32}"/>
              </a:ext>
            </a:extLst>
          </p:cNvPr>
          <p:cNvPicPr>
            <a:picLocks noChangeAspect="1"/>
          </p:cNvPicPr>
          <p:nvPr/>
        </p:nvPicPr>
        <p:blipFill>
          <a:blip r:embed="rId3"/>
          <a:stretch>
            <a:fillRect/>
          </a:stretch>
        </p:blipFill>
        <p:spPr>
          <a:xfrm>
            <a:off x="577580" y="1628800"/>
            <a:ext cx="7748688" cy="4822354"/>
          </a:xfrm>
          <a:prstGeom prst="rect">
            <a:avLst/>
          </a:prstGeom>
        </p:spPr>
      </p:pic>
    </p:spTree>
    <p:extLst>
      <p:ext uri="{BB962C8B-B14F-4D97-AF65-F5344CB8AC3E}">
        <p14:creationId xmlns:p14="http://schemas.microsoft.com/office/powerpoint/2010/main" val="35287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65"/>
          <p:cNvSpPr/>
          <p:nvPr/>
        </p:nvSpPr>
        <p:spPr>
          <a:xfrm>
            <a:off x="6012160" y="193750"/>
            <a:ext cx="2952328" cy="3019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2000">
                <a:solidFill>
                  <a:schemeClr val="bg2">
                    <a:lumMod val="75000"/>
                  </a:schemeClr>
                </a:solidFill>
              </a:rPr>
              <a:t>In each provider</a:t>
            </a:r>
          </a:p>
        </p:txBody>
      </p:sp>
      <p:pic>
        <p:nvPicPr>
          <p:cNvPr id="5" name="Picture 4"/>
          <p:cNvPicPr>
            <a:picLocks noChangeAspect="1"/>
          </p:cNvPicPr>
          <p:nvPr/>
        </p:nvPicPr>
        <p:blipFill>
          <a:blip r:embed="rId3"/>
          <a:stretch>
            <a:fillRect/>
          </a:stretch>
        </p:blipFill>
        <p:spPr>
          <a:xfrm>
            <a:off x="109333" y="193750"/>
            <a:ext cx="2586905" cy="2141950"/>
          </a:xfrm>
          <a:prstGeom prst="rect">
            <a:avLst/>
          </a:prstGeom>
          <a:ln>
            <a:noFill/>
          </a:ln>
          <a:effectLst>
            <a:outerShdw blurRad="292100" dist="139700" dir="2700000" algn="tl" rotWithShape="0">
              <a:srgbClr val="333333">
                <a:alpha val="65000"/>
              </a:srgbClr>
            </a:outerShdw>
          </a:effectLst>
        </p:spPr>
      </p:pic>
      <p:sp>
        <p:nvSpPr>
          <p:cNvPr id="6" name="Rectangle: Rounded Corners 5"/>
          <p:cNvSpPr/>
          <p:nvPr/>
        </p:nvSpPr>
        <p:spPr>
          <a:xfrm>
            <a:off x="3203848" y="796865"/>
            <a:ext cx="1648394" cy="648072"/>
          </a:xfrm>
          <a:prstGeom prst="roundRect">
            <a:avLst/>
          </a:prstGeom>
          <a:solidFill>
            <a:schemeClr val="bg1">
              <a:lumMod val="85000"/>
            </a:scheme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rgbClr val="990033"/>
                </a:solidFill>
              </a:rPr>
              <a:t>Moderation</a:t>
            </a:r>
          </a:p>
        </p:txBody>
      </p:sp>
      <p:sp>
        <p:nvSpPr>
          <p:cNvPr id="7" name="Explosion: 8 Points 6"/>
          <p:cNvSpPr/>
          <p:nvPr/>
        </p:nvSpPr>
        <p:spPr>
          <a:xfrm>
            <a:off x="3158655" y="2420888"/>
            <a:ext cx="1693587" cy="100811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1">
                    <a:lumMod val="25000"/>
                  </a:schemeClr>
                </a:solidFill>
              </a:rPr>
              <a:t>Alerting</a:t>
            </a:r>
          </a:p>
        </p:txBody>
      </p:sp>
      <p:grpSp>
        <p:nvGrpSpPr>
          <p:cNvPr id="11" name="Group 10"/>
          <p:cNvGrpSpPr/>
          <p:nvPr/>
        </p:nvGrpSpPr>
        <p:grpSpPr>
          <a:xfrm>
            <a:off x="6516216" y="493553"/>
            <a:ext cx="2376264" cy="914400"/>
            <a:chOff x="6516216" y="493553"/>
            <a:chExt cx="2376264" cy="914400"/>
          </a:xfrm>
        </p:grpSpPr>
        <p:pic>
          <p:nvPicPr>
            <p:cNvPr id="9" name="Graphic 8" descr="Users"/>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6216" y="493553"/>
              <a:ext cx="914400" cy="914400"/>
            </a:xfrm>
            <a:prstGeom prst="rect">
              <a:avLst/>
            </a:prstGeom>
          </p:spPr>
        </p:pic>
        <p:sp>
          <p:nvSpPr>
            <p:cNvPr id="10" name="TextBox 9"/>
            <p:cNvSpPr txBox="1"/>
            <p:nvPr/>
          </p:nvSpPr>
          <p:spPr>
            <a:xfrm>
              <a:off x="7452320" y="796865"/>
              <a:ext cx="1440160" cy="307777"/>
            </a:xfrm>
            <a:prstGeom prst="rect">
              <a:avLst/>
            </a:prstGeom>
            <a:noFill/>
          </p:spPr>
          <p:txBody>
            <a:bodyPr wrap="square" rtlCol="0">
              <a:spAutoFit/>
            </a:bodyPr>
            <a:lstStyle/>
            <a:p>
              <a:r>
                <a:rPr lang="en-GB" sz="1400">
                  <a:solidFill>
                    <a:srgbClr val="0070C0"/>
                  </a:solidFill>
                </a:rPr>
                <a:t>Service  staff</a:t>
              </a:r>
            </a:p>
          </p:txBody>
        </p:sp>
      </p:grpSp>
      <p:grpSp>
        <p:nvGrpSpPr>
          <p:cNvPr id="12" name="Group 11"/>
          <p:cNvGrpSpPr/>
          <p:nvPr/>
        </p:nvGrpSpPr>
        <p:grpSpPr>
          <a:xfrm>
            <a:off x="6510098" y="1120901"/>
            <a:ext cx="2376264" cy="914400"/>
            <a:chOff x="6516216" y="493553"/>
            <a:chExt cx="2376264" cy="914400"/>
          </a:xfrm>
        </p:grpSpPr>
        <p:pic>
          <p:nvPicPr>
            <p:cNvPr id="13" name="Graphic 12" descr="Users"/>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6216" y="493553"/>
              <a:ext cx="914400" cy="914400"/>
            </a:xfrm>
            <a:prstGeom prst="rect">
              <a:avLst/>
            </a:prstGeom>
          </p:spPr>
        </p:pic>
        <p:sp>
          <p:nvSpPr>
            <p:cNvPr id="14" name="TextBox 13"/>
            <p:cNvSpPr txBox="1"/>
            <p:nvPr/>
          </p:nvSpPr>
          <p:spPr>
            <a:xfrm>
              <a:off x="7452320" y="713420"/>
              <a:ext cx="1440160" cy="461665"/>
            </a:xfrm>
            <a:prstGeom prst="rect">
              <a:avLst/>
            </a:prstGeom>
            <a:noFill/>
          </p:spPr>
          <p:txBody>
            <a:bodyPr wrap="square" rtlCol="0">
              <a:spAutoFit/>
            </a:bodyPr>
            <a:lstStyle/>
            <a:p>
              <a:r>
                <a:rPr lang="en-GB" sz="1200">
                  <a:solidFill>
                    <a:srgbClr val="00B050"/>
                  </a:solidFill>
                </a:rPr>
                <a:t>Different Staff Teams</a:t>
              </a:r>
            </a:p>
          </p:txBody>
        </p:sp>
      </p:grpSp>
      <p:grpSp>
        <p:nvGrpSpPr>
          <p:cNvPr id="15" name="Group 14"/>
          <p:cNvGrpSpPr/>
          <p:nvPr/>
        </p:nvGrpSpPr>
        <p:grpSpPr>
          <a:xfrm>
            <a:off x="6510098" y="1814227"/>
            <a:ext cx="2376264" cy="958531"/>
            <a:chOff x="6516216" y="493553"/>
            <a:chExt cx="2376264" cy="958531"/>
          </a:xfrm>
        </p:grpSpPr>
        <p:pic>
          <p:nvPicPr>
            <p:cNvPr id="16" name="Graphic 15" descr="Users"/>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6216" y="493553"/>
              <a:ext cx="914400" cy="914400"/>
            </a:xfrm>
            <a:prstGeom prst="rect">
              <a:avLst/>
            </a:prstGeom>
          </p:spPr>
        </p:pic>
        <p:sp>
          <p:nvSpPr>
            <p:cNvPr id="17" name="TextBox 16"/>
            <p:cNvSpPr txBox="1"/>
            <p:nvPr/>
          </p:nvSpPr>
          <p:spPr>
            <a:xfrm>
              <a:off x="7452320" y="713420"/>
              <a:ext cx="1440160" cy="738664"/>
            </a:xfrm>
            <a:prstGeom prst="rect">
              <a:avLst/>
            </a:prstGeom>
            <a:noFill/>
          </p:spPr>
          <p:txBody>
            <a:bodyPr wrap="square" rtlCol="0">
              <a:spAutoFit/>
            </a:bodyPr>
            <a:lstStyle/>
            <a:p>
              <a:r>
                <a:rPr lang="en-GB" sz="1400">
                  <a:solidFill>
                    <a:srgbClr val="7030A0"/>
                  </a:solidFill>
                </a:rPr>
                <a:t>User exp, comms, complaints…</a:t>
              </a:r>
            </a:p>
          </p:txBody>
        </p:sp>
      </p:grpSp>
      <p:grpSp>
        <p:nvGrpSpPr>
          <p:cNvPr id="64" name="Group 63"/>
          <p:cNvGrpSpPr/>
          <p:nvPr/>
        </p:nvGrpSpPr>
        <p:grpSpPr>
          <a:xfrm>
            <a:off x="6488394" y="2563403"/>
            <a:ext cx="2396302" cy="582182"/>
            <a:chOff x="6488394" y="2563403"/>
            <a:chExt cx="2396302" cy="582182"/>
          </a:xfrm>
        </p:grpSpPr>
        <p:pic>
          <p:nvPicPr>
            <p:cNvPr id="18" name="Graphic 17" descr="Use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88394" y="2563403"/>
              <a:ext cx="582182" cy="582182"/>
            </a:xfrm>
            <a:prstGeom prst="rect">
              <a:avLst/>
            </a:prstGeom>
          </p:spPr>
        </p:pic>
        <p:sp>
          <p:nvSpPr>
            <p:cNvPr id="19" name="TextBox 18"/>
            <p:cNvSpPr txBox="1"/>
            <p:nvPr/>
          </p:nvSpPr>
          <p:spPr>
            <a:xfrm>
              <a:off x="7444536" y="2700605"/>
              <a:ext cx="1440160" cy="307777"/>
            </a:xfrm>
            <a:prstGeom prst="rect">
              <a:avLst/>
            </a:prstGeom>
            <a:noFill/>
          </p:spPr>
          <p:txBody>
            <a:bodyPr wrap="square" rtlCol="0">
              <a:spAutoFit/>
            </a:bodyPr>
            <a:lstStyle/>
            <a:p>
              <a:r>
                <a:rPr lang="en-GB" sz="1400">
                  <a:solidFill>
                    <a:srgbClr val="990033"/>
                  </a:solidFill>
                </a:rPr>
                <a:t>CEO</a:t>
              </a:r>
            </a:p>
          </p:txBody>
        </p:sp>
      </p:grpSp>
      <p:grpSp>
        <p:nvGrpSpPr>
          <p:cNvPr id="20" name="Group 19"/>
          <p:cNvGrpSpPr/>
          <p:nvPr/>
        </p:nvGrpSpPr>
        <p:grpSpPr>
          <a:xfrm>
            <a:off x="6510098" y="3716435"/>
            <a:ext cx="2454390" cy="914400"/>
            <a:chOff x="6516216" y="493553"/>
            <a:chExt cx="2454390" cy="914400"/>
          </a:xfrm>
        </p:grpSpPr>
        <p:pic>
          <p:nvPicPr>
            <p:cNvPr id="21" name="Graphic 20" descr="Users"/>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16216" y="493553"/>
              <a:ext cx="914400" cy="914400"/>
            </a:xfrm>
            <a:prstGeom prst="rect">
              <a:avLst/>
            </a:prstGeom>
          </p:spPr>
        </p:pic>
        <p:sp>
          <p:nvSpPr>
            <p:cNvPr id="22" name="TextBox 21"/>
            <p:cNvSpPr txBox="1"/>
            <p:nvPr/>
          </p:nvSpPr>
          <p:spPr>
            <a:xfrm>
              <a:off x="7452320" y="796865"/>
              <a:ext cx="1518286" cy="307777"/>
            </a:xfrm>
            <a:prstGeom prst="rect">
              <a:avLst/>
            </a:prstGeom>
            <a:noFill/>
            <a:ln>
              <a:noFill/>
            </a:ln>
          </p:spPr>
          <p:txBody>
            <a:bodyPr wrap="square" rtlCol="0">
              <a:spAutoFit/>
            </a:bodyPr>
            <a:lstStyle/>
            <a:p>
              <a:r>
                <a:rPr lang="en-GB" sz="1400">
                  <a:solidFill>
                    <a:schemeClr val="accent1">
                      <a:lumMod val="50000"/>
                    </a:schemeClr>
                  </a:solidFill>
                </a:rPr>
                <a:t>Commissioners</a:t>
              </a:r>
            </a:p>
          </p:txBody>
        </p:sp>
      </p:grpSp>
      <p:grpSp>
        <p:nvGrpSpPr>
          <p:cNvPr id="23" name="Group 22"/>
          <p:cNvGrpSpPr/>
          <p:nvPr/>
        </p:nvGrpSpPr>
        <p:grpSpPr>
          <a:xfrm>
            <a:off x="6516216" y="4336945"/>
            <a:ext cx="2376264" cy="914400"/>
            <a:chOff x="6516216" y="493553"/>
            <a:chExt cx="2376264" cy="914400"/>
          </a:xfrm>
        </p:grpSpPr>
        <p:pic>
          <p:nvPicPr>
            <p:cNvPr id="24" name="Graphic 23" descr="Users"/>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6216" y="493553"/>
              <a:ext cx="914400" cy="914400"/>
            </a:xfrm>
            <a:prstGeom prst="rect">
              <a:avLst/>
            </a:prstGeom>
          </p:spPr>
        </p:pic>
        <p:sp>
          <p:nvSpPr>
            <p:cNvPr id="25" name="TextBox 24"/>
            <p:cNvSpPr txBox="1"/>
            <p:nvPr/>
          </p:nvSpPr>
          <p:spPr>
            <a:xfrm>
              <a:off x="7452320" y="796865"/>
              <a:ext cx="1440160" cy="307777"/>
            </a:xfrm>
            <a:prstGeom prst="rect">
              <a:avLst/>
            </a:prstGeom>
            <a:noFill/>
            <a:ln>
              <a:noFill/>
            </a:ln>
          </p:spPr>
          <p:txBody>
            <a:bodyPr wrap="square" rtlCol="0">
              <a:spAutoFit/>
            </a:bodyPr>
            <a:lstStyle/>
            <a:p>
              <a:r>
                <a:rPr lang="en-GB" sz="1400">
                  <a:solidFill>
                    <a:schemeClr val="accent6">
                      <a:lumMod val="60000"/>
                      <a:lumOff val="40000"/>
                    </a:schemeClr>
                  </a:solidFill>
                </a:rPr>
                <a:t>Healthwatch</a:t>
              </a:r>
            </a:p>
          </p:txBody>
        </p:sp>
      </p:grpSp>
      <p:grpSp>
        <p:nvGrpSpPr>
          <p:cNvPr id="26" name="Group 25"/>
          <p:cNvGrpSpPr/>
          <p:nvPr/>
        </p:nvGrpSpPr>
        <p:grpSpPr>
          <a:xfrm>
            <a:off x="6508432" y="4990029"/>
            <a:ext cx="2376264" cy="914400"/>
            <a:chOff x="6516216" y="493553"/>
            <a:chExt cx="2376264" cy="914400"/>
          </a:xfrm>
        </p:grpSpPr>
        <p:pic>
          <p:nvPicPr>
            <p:cNvPr id="27" name="Graphic 26" descr="Users"/>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6216" y="493553"/>
              <a:ext cx="914400" cy="914400"/>
            </a:xfrm>
            <a:prstGeom prst="rect">
              <a:avLst/>
            </a:prstGeom>
          </p:spPr>
        </p:pic>
        <p:sp>
          <p:nvSpPr>
            <p:cNvPr id="28" name="TextBox 27"/>
            <p:cNvSpPr txBox="1"/>
            <p:nvPr/>
          </p:nvSpPr>
          <p:spPr>
            <a:xfrm>
              <a:off x="7452320" y="796865"/>
              <a:ext cx="1440160" cy="523220"/>
            </a:xfrm>
            <a:prstGeom prst="rect">
              <a:avLst/>
            </a:prstGeom>
            <a:noFill/>
            <a:ln>
              <a:noFill/>
            </a:ln>
          </p:spPr>
          <p:txBody>
            <a:bodyPr wrap="square" rtlCol="0">
              <a:spAutoFit/>
            </a:bodyPr>
            <a:lstStyle/>
            <a:p>
              <a:r>
                <a:rPr lang="en-GB" sz="1400">
                  <a:solidFill>
                    <a:srgbClr val="FFC000"/>
                  </a:solidFill>
                </a:rPr>
                <a:t>Other Stakeholders</a:t>
              </a:r>
            </a:p>
          </p:txBody>
        </p:sp>
      </p:grpSp>
      <p:grpSp>
        <p:nvGrpSpPr>
          <p:cNvPr id="32" name="Group 31"/>
          <p:cNvGrpSpPr/>
          <p:nvPr/>
        </p:nvGrpSpPr>
        <p:grpSpPr>
          <a:xfrm>
            <a:off x="3455876" y="5601118"/>
            <a:ext cx="2376264" cy="914400"/>
            <a:chOff x="6516216" y="493553"/>
            <a:chExt cx="2376264" cy="914400"/>
          </a:xfrm>
        </p:grpSpPr>
        <p:pic>
          <p:nvPicPr>
            <p:cNvPr id="33" name="Graphic 32" descr="Users"/>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16216" y="493553"/>
              <a:ext cx="914400" cy="914400"/>
            </a:xfrm>
            <a:prstGeom prst="rect">
              <a:avLst/>
            </a:prstGeom>
          </p:spPr>
        </p:pic>
        <p:sp>
          <p:nvSpPr>
            <p:cNvPr id="34" name="TextBox 33"/>
            <p:cNvSpPr txBox="1"/>
            <p:nvPr/>
          </p:nvSpPr>
          <p:spPr>
            <a:xfrm>
              <a:off x="7452320" y="796865"/>
              <a:ext cx="1440160" cy="307777"/>
            </a:xfrm>
            <a:prstGeom prst="rect">
              <a:avLst/>
            </a:prstGeom>
            <a:noFill/>
            <a:ln>
              <a:noFill/>
            </a:ln>
          </p:spPr>
          <p:txBody>
            <a:bodyPr wrap="square" rtlCol="0">
              <a:spAutoFit/>
            </a:bodyPr>
            <a:lstStyle/>
            <a:p>
              <a:r>
                <a:rPr lang="en-GB" sz="1400">
                  <a:solidFill>
                    <a:srgbClr val="CC6600"/>
                  </a:solidFill>
                </a:rPr>
                <a:t>CQC</a:t>
              </a:r>
            </a:p>
          </p:txBody>
        </p:sp>
      </p:grpSp>
      <p:grpSp>
        <p:nvGrpSpPr>
          <p:cNvPr id="37" name="Group 36"/>
          <p:cNvGrpSpPr/>
          <p:nvPr/>
        </p:nvGrpSpPr>
        <p:grpSpPr>
          <a:xfrm>
            <a:off x="323528" y="4074436"/>
            <a:ext cx="2450902" cy="938740"/>
            <a:chOff x="323528" y="3725857"/>
            <a:chExt cx="2450902" cy="938740"/>
          </a:xfrm>
        </p:grpSpPr>
        <p:pic>
          <p:nvPicPr>
            <p:cNvPr id="35" name="Graphic 34" descr="Teache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3528" y="3725857"/>
              <a:ext cx="938740" cy="938740"/>
            </a:xfrm>
            <a:prstGeom prst="rect">
              <a:avLst/>
            </a:prstGeom>
          </p:spPr>
        </p:pic>
        <p:sp>
          <p:nvSpPr>
            <p:cNvPr id="36" name="TextBox 35"/>
            <p:cNvSpPr txBox="1"/>
            <p:nvPr/>
          </p:nvSpPr>
          <p:spPr>
            <a:xfrm>
              <a:off x="1334270" y="3933617"/>
              <a:ext cx="1440160" cy="523220"/>
            </a:xfrm>
            <a:prstGeom prst="rect">
              <a:avLst/>
            </a:prstGeom>
            <a:noFill/>
            <a:ln>
              <a:noFill/>
            </a:ln>
          </p:spPr>
          <p:txBody>
            <a:bodyPr wrap="square" rtlCol="0">
              <a:spAutoFit/>
            </a:bodyPr>
            <a:lstStyle/>
            <a:p>
              <a:r>
                <a:rPr lang="en-GB" sz="1400">
                  <a:solidFill>
                    <a:schemeClr val="bg2">
                      <a:lumMod val="75000"/>
                    </a:schemeClr>
                  </a:solidFill>
                </a:rPr>
                <a:t>Nursing, AHP students</a:t>
              </a:r>
            </a:p>
          </p:txBody>
        </p:sp>
      </p:grpSp>
      <p:grpSp>
        <p:nvGrpSpPr>
          <p:cNvPr id="38" name="Group 37"/>
          <p:cNvGrpSpPr/>
          <p:nvPr/>
        </p:nvGrpSpPr>
        <p:grpSpPr>
          <a:xfrm>
            <a:off x="334931" y="4913980"/>
            <a:ext cx="2450902" cy="938740"/>
            <a:chOff x="323528" y="3725857"/>
            <a:chExt cx="2450902" cy="938740"/>
          </a:xfrm>
        </p:grpSpPr>
        <p:pic>
          <p:nvPicPr>
            <p:cNvPr id="39" name="Graphic 38" descr="Teache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3528" y="3725857"/>
              <a:ext cx="938740" cy="938740"/>
            </a:xfrm>
            <a:prstGeom prst="rect">
              <a:avLst/>
            </a:prstGeom>
          </p:spPr>
        </p:pic>
        <p:sp>
          <p:nvSpPr>
            <p:cNvPr id="40" name="TextBox 39"/>
            <p:cNvSpPr txBox="1"/>
            <p:nvPr/>
          </p:nvSpPr>
          <p:spPr>
            <a:xfrm>
              <a:off x="1334270" y="3933617"/>
              <a:ext cx="1440160" cy="307777"/>
            </a:xfrm>
            <a:prstGeom prst="rect">
              <a:avLst/>
            </a:prstGeom>
            <a:noFill/>
            <a:ln>
              <a:noFill/>
            </a:ln>
          </p:spPr>
          <p:txBody>
            <a:bodyPr wrap="square" rtlCol="0">
              <a:spAutoFit/>
            </a:bodyPr>
            <a:lstStyle/>
            <a:p>
              <a:r>
                <a:rPr lang="en-GB" sz="1400">
                  <a:solidFill>
                    <a:srgbClr val="002060"/>
                  </a:solidFill>
                </a:rPr>
                <a:t>Researchers</a:t>
              </a:r>
            </a:p>
          </p:txBody>
        </p:sp>
      </p:grpSp>
      <p:cxnSp>
        <p:nvCxnSpPr>
          <p:cNvPr id="42" name="Connector: Curved 41"/>
          <p:cNvCxnSpPr/>
          <p:nvPr/>
        </p:nvCxnSpPr>
        <p:spPr>
          <a:xfrm>
            <a:off x="2623518" y="950753"/>
            <a:ext cx="432048" cy="195922"/>
          </a:xfrm>
          <a:prstGeom prst="curvedConnector3">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p:cNvCxnSpPr>
            <a:cxnSpLocks/>
          </p:cNvCxnSpPr>
          <p:nvPr/>
        </p:nvCxnSpPr>
        <p:spPr>
          <a:xfrm flipV="1">
            <a:off x="4867828" y="2204864"/>
            <a:ext cx="1432364" cy="576064"/>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p:cNvCxnSpPr>
            <a:cxnSpLocks/>
          </p:cNvCxnSpPr>
          <p:nvPr/>
        </p:nvCxnSpPr>
        <p:spPr>
          <a:xfrm rot="5400000">
            <a:off x="3597327" y="1719962"/>
            <a:ext cx="861434" cy="540417"/>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p:cNvCxnSpPr>
            <a:cxnSpLocks/>
          </p:cNvCxnSpPr>
          <p:nvPr/>
        </p:nvCxnSpPr>
        <p:spPr>
          <a:xfrm>
            <a:off x="4451460" y="3362931"/>
            <a:ext cx="1848732" cy="858157"/>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p:cNvCxnSpPr>
            <a:cxnSpLocks/>
          </p:cNvCxnSpPr>
          <p:nvPr/>
        </p:nvCxnSpPr>
        <p:spPr>
          <a:xfrm rot="16200000" flipH="1">
            <a:off x="3123796" y="4354638"/>
            <a:ext cx="2066146" cy="426814"/>
          </a:xfrm>
          <a:prstGeom prst="curvedConnector3">
            <a:avLst>
              <a:gd name="adj1" fmla="val 50000"/>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p:cNvCxnSpPr>
            <a:cxnSpLocks/>
          </p:cNvCxnSpPr>
          <p:nvPr/>
        </p:nvCxnSpPr>
        <p:spPr>
          <a:xfrm rot="10800000" flipV="1">
            <a:off x="1632439" y="2787717"/>
            <a:ext cx="1338014" cy="1042461"/>
          </a:xfrm>
          <a:prstGeom prst="curvedConnector3">
            <a:avLst>
              <a:gd name="adj1" fmla="val 85034"/>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9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par>
                                <p:cTn id="75" presetID="10"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par>
                                <p:cTn id="83" presetID="10"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14868"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639758" y="4077072"/>
            <a:ext cx="2376264" cy="584775"/>
          </a:xfrm>
          <a:prstGeom prst="rect">
            <a:avLst/>
          </a:prstGeom>
          <a:noFill/>
        </p:spPr>
        <p:txBody>
          <a:bodyPr wrap="square" rtlCol="0">
            <a:spAutoFit/>
          </a:bodyPr>
          <a:lstStyle/>
          <a:p>
            <a:pPr algn="ctr"/>
            <a:r>
              <a:rPr lang="en-GB" sz="3200" b="1">
                <a:solidFill>
                  <a:schemeClr val="bg1"/>
                </a:solidFill>
                <a:latin typeface="Calibri" panose="020F0502020204030204" pitchFamily="34" charset="0"/>
                <a:cs typeface="Calibri" panose="020F0502020204030204" pitchFamily="34" charset="0"/>
              </a:rPr>
              <a:t>Accessibility</a:t>
            </a:r>
          </a:p>
        </p:txBody>
      </p:sp>
    </p:spTree>
    <p:extLst>
      <p:ext uri="{BB962C8B-B14F-4D97-AF65-F5344CB8AC3E}">
        <p14:creationId xmlns:p14="http://schemas.microsoft.com/office/powerpoint/2010/main" val="43915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1375B-3279-4320-865A-EA91A4E29906}"/>
              </a:ext>
            </a:extLst>
          </p:cNvPr>
          <p:cNvPicPr>
            <a:picLocks noChangeAspect="1"/>
          </p:cNvPicPr>
          <p:nvPr/>
        </p:nvPicPr>
        <p:blipFill>
          <a:blip r:embed="rId2"/>
          <a:stretch>
            <a:fillRect/>
          </a:stretch>
        </p:blipFill>
        <p:spPr>
          <a:xfrm>
            <a:off x="0" y="737210"/>
            <a:ext cx="9144000" cy="5383580"/>
          </a:xfrm>
          <a:prstGeom prst="rect">
            <a:avLst/>
          </a:prstGeom>
        </p:spPr>
      </p:pic>
      <p:sp>
        <p:nvSpPr>
          <p:cNvPr id="3" name="Oval 2">
            <a:extLst>
              <a:ext uri="{FF2B5EF4-FFF2-40B4-BE49-F238E27FC236}">
                <a16:creationId xmlns:a16="http://schemas.microsoft.com/office/drawing/2014/main" id="{79A17894-51D6-4AA9-8796-D998F06C35A6}"/>
              </a:ext>
            </a:extLst>
          </p:cNvPr>
          <p:cNvSpPr/>
          <p:nvPr/>
        </p:nvSpPr>
        <p:spPr>
          <a:xfrm>
            <a:off x="7812360" y="476672"/>
            <a:ext cx="1331640" cy="86409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7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02A6002E-1F36-46FE-FBD7-C88D373D7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174"/>
            <a:ext cx="9144000" cy="4313207"/>
          </a:xfrm>
          <a:prstGeom prst="rect">
            <a:avLst/>
          </a:prstGeom>
        </p:spPr>
      </p:pic>
      <p:sp>
        <p:nvSpPr>
          <p:cNvPr id="9" name="Oval 8">
            <a:extLst>
              <a:ext uri="{FF2B5EF4-FFF2-40B4-BE49-F238E27FC236}">
                <a16:creationId xmlns:a16="http://schemas.microsoft.com/office/drawing/2014/main" id="{1C7B8AF6-C816-97D7-BF63-51FFD5AC09A8}"/>
              </a:ext>
            </a:extLst>
          </p:cNvPr>
          <p:cNvSpPr/>
          <p:nvPr/>
        </p:nvSpPr>
        <p:spPr>
          <a:xfrm>
            <a:off x="7820744" y="773088"/>
            <a:ext cx="1331640" cy="86409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25ACCF7-5C60-49DA-C148-11E3C54265B7}"/>
              </a:ext>
            </a:extLst>
          </p:cNvPr>
          <p:cNvSpPr/>
          <p:nvPr/>
        </p:nvSpPr>
        <p:spPr>
          <a:xfrm>
            <a:off x="-8384" y="596291"/>
            <a:ext cx="2536032" cy="4631090"/>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610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extLst>
              <a:ext uri="{FF2B5EF4-FFF2-40B4-BE49-F238E27FC236}">
                <a16:creationId xmlns:a16="http://schemas.microsoft.com/office/drawing/2014/main" id="{C5730714-6741-450C-B56C-7686D53A9DA3}"/>
              </a:ext>
            </a:extLst>
          </p:cNvPr>
          <p:cNvSpPr/>
          <p:nvPr/>
        </p:nvSpPr>
        <p:spPr>
          <a:xfrm>
            <a:off x="1983038" y="4461405"/>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66517A1C-8A88-5D26-F494-E1ACECFDC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63" y="366636"/>
            <a:ext cx="3389219" cy="5610310"/>
          </a:xfrm>
          <a:prstGeom prst="rect">
            <a:avLst/>
          </a:prstGeom>
        </p:spPr>
      </p:pic>
      <p:sp>
        <p:nvSpPr>
          <p:cNvPr id="9" name="Oval 8">
            <a:extLst>
              <a:ext uri="{FF2B5EF4-FFF2-40B4-BE49-F238E27FC236}">
                <a16:creationId xmlns:a16="http://schemas.microsoft.com/office/drawing/2014/main" id="{0546D3F0-3DF0-47E1-9C7C-D964325CE271}"/>
              </a:ext>
            </a:extLst>
          </p:cNvPr>
          <p:cNvSpPr/>
          <p:nvPr/>
        </p:nvSpPr>
        <p:spPr>
          <a:xfrm>
            <a:off x="-180528" y="280452"/>
            <a:ext cx="3096345" cy="102812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37BDB362-F952-E7FF-1B69-5FB4A94A9749}"/>
              </a:ext>
            </a:extLst>
          </p:cNvPr>
          <p:cNvSpPr/>
          <p:nvPr/>
        </p:nvSpPr>
        <p:spPr>
          <a:xfrm>
            <a:off x="1725201" y="2780928"/>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29FB802F-E761-06FB-2E39-9E1DABBC90BA}"/>
              </a:ext>
            </a:extLst>
          </p:cNvPr>
          <p:cNvSpPr/>
          <p:nvPr/>
        </p:nvSpPr>
        <p:spPr>
          <a:xfrm flipV="1">
            <a:off x="1707017" y="4469302"/>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Graphical user interface, text, application&#10;&#10;Description automatically generated">
            <a:extLst>
              <a:ext uri="{FF2B5EF4-FFF2-40B4-BE49-F238E27FC236}">
                <a16:creationId xmlns:a16="http://schemas.microsoft.com/office/drawing/2014/main" id="{E3747C9C-3D25-6C6F-E346-6EAB3ADB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48" y="3315003"/>
            <a:ext cx="8326753" cy="3394170"/>
          </a:xfrm>
          <a:prstGeom prst="rect">
            <a:avLst/>
          </a:prstGeom>
        </p:spPr>
      </p:pic>
    </p:spTree>
    <p:extLst>
      <p:ext uri="{BB962C8B-B14F-4D97-AF65-F5344CB8AC3E}">
        <p14:creationId xmlns:p14="http://schemas.microsoft.com/office/powerpoint/2010/main" val="10586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16D34A-F747-4502-B09E-DF771EA6A38C}"/>
              </a:ext>
            </a:extLst>
          </p:cNvPr>
          <p:cNvSpPr/>
          <p:nvPr/>
        </p:nvSpPr>
        <p:spPr>
          <a:xfrm>
            <a:off x="179512" y="156156"/>
            <a:ext cx="8712967" cy="6545688"/>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 name="Picture 2" descr="Graphical user interface, text, application&#10;&#10;Description automatically generated">
            <a:extLst>
              <a:ext uri="{FF2B5EF4-FFF2-40B4-BE49-F238E27FC236}">
                <a16:creationId xmlns:a16="http://schemas.microsoft.com/office/drawing/2014/main" id="{B425160C-A009-CE36-60F7-B5BE25428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57874"/>
            <a:ext cx="6708084" cy="6142252"/>
          </a:xfrm>
          <a:prstGeom prst="rect">
            <a:avLst/>
          </a:prstGeom>
        </p:spPr>
      </p:pic>
      <p:sp>
        <p:nvSpPr>
          <p:cNvPr id="8" name="Arrow: Left 7">
            <a:extLst>
              <a:ext uri="{FF2B5EF4-FFF2-40B4-BE49-F238E27FC236}">
                <a16:creationId xmlns:a16="http://schemas.microsoft.com/office/drawing/2014/main" id="{6CB72C62-EA31-0EDF-77AE-3E3F6F768CC5}"/>
              </a:ext>
            </a:extLst>
          </p:cNvPr>
          <p:cNvSpPr/>
          <p:nvPr/>
        </p:nvSpPr>
        <p:spPr>
          <a:xfrm>
            <a:off x="6662350" y="2780928"/>
            <a:ext cx="172819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Bent 8">
            <a:extLst>
              <a:ext uri="{FF2B5EF4-FFF2-40B4-BE49-F238E27FC236}">
                <a16:creationId xmlns:a16="http://schemas.microsoft.com/office/drawing/2014/main" id="{655AF207-5D0C-0B51-AE83-85B24AA1F157}"/>
              </a:ext>
            </a:extLst>
          </p:cNvPr>
          <p:cNvSpPr/>
          <p:nvPr/>
        </p:nvSpPr>
        <p:spPr>
          <a:xfrm flipH="1">
            <a:off x="6470015" y="5421214"/>
            <a:ext cx="1857740" cy="7668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623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865D82-BDFE-484C-B773-A4489C067757}"/>
              </a:ext>
            </a:extLst>
          </p:cNvPr>
          <p:cNvSpPr txBox="1"/>
          <p:nvPr/>
        </p:nvSpPr>
        <p:spPr>
          <a:xfrm>
            <a:off x="323528" y="270405"/>
            <a:ext cx="4572000" cy="369332"/>
          </a:xfrm>
          <a:prstGeom prst="rect">
            <a:avLst/>
          </a:prstGeom>
          <a:noFill/>
        </p:spPr>
        <p:txBody>
          <a:bodyPr wrap="square">
            <a:spAutoFit/>
          </a:bodyPr>
          <a:lstStyle/>
          <a:p>
            <a:r>
              <a:rPr lang="en-GB" b="1">
                <a:solidFill>
                  <a:srgbClr val="5B1E45"/>
                </a:solidFill>
              </a:rPr>
              <a:t>Saved things</a:t>
            </a:r>
            <a:endParaRPr lang="en-GB"/>
          </a:p>
        </p:txBody>
      </p:sp>
      <p:pic>
        <p:nvPicPr>
          <p:cNvPr id="9" name="Picture 8" descr="Graphical user interface, website&#10;&#10;Description automatically generated">
            <a:extLst>
              <a:ext uri="{FF2B5EF4-FFF2-40B4-BE49-F238E27FC236}">
                <a16:creationId xmlns:a16="http://schemas.microsoft.com/office/drawing/2014/main" id="{ED9CF66D-E737-0DD1-A70E-309F522A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338"/>
            <a:ext cx="9144000" cy="4269324"/>
          </a:xfrm>
          <a:prstGeom prst="rect">
            <a:avLst/>
          </a:prstGeom>
        </p:spPr>
      </p:pic>
      <p:sp>
        <p:nvSpPr>
          <p:cNvPr id="10" name="Arrow: Left 9">
            <a:extLst>
              <a:ext uri="{FF2B5EF4-FFF2-40B4-BE49-F238E27FC236}">
                <a16:creationId xmlns:a16="http://schemas.microsoft.com/office/drawing/2014/main" id="{3D0C80D4-6679-D810-A8D7-96B197F8F800}"/>
              </a:ext>
            </a:extLst>
          </p:cNvPr>
          <p:cNvSpPr/>
          <p:nvPr/>
        </p:nvSpPr>
        <p:spPr>
          <a:xfrm>
            <a:off x="827584" y="2852936"/>
            <a:ext cx="136815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28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3D422EAA-700E-E9CA-26BC-85783D347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17" y="548680"/>
            <a:ext cx="8083965" cy="5226319"/>
          </a:xfrm>
          <a:prstGeom prst="rect">
            <a:avLst/>
          </a:prstGeom>
        </p:spPr>
      </p:pic>
      <p:sp>
        <p:nvSpPr>
          <p:cNvPr id="6" name="Arrow: Bent 5">
            <a:extLst>
              <a:ext uri="{FF2B5EF4-FFF2-40B4-BE49-F238E27FC236}">
                <a16:creationId xmlns:a16="http://schemas.microsoft.com/office/drawing/2014/main" id="{EF7A5F8E-4FF9-5628-2A8B-D315EDA7DDD9}"/>
              </a:ext>
            </a:extLst>
          </p:cNvPr>
          <p:cNvSpPr/>
          <p:nvPr/>
        </p:nvSpPr>
        <p:spPr>
          <a:xfrm flipH="1">
            <a:off x="2483768" y="3789040"/>
            <a:ext cx="936104" cy="6480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5664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530-4E1B-4D2D-A42C-D29FD6071DC2}"/>
              </a:ext>
            </a:extLst>
          </p:cNvPr>
          <p:cNvSpPr>
            <a:spLocks noGrp="1"/>
          </p:cNvSpPr>
          <p:nvPr>
            <p:ph type="title"/>
          </p:nvPr>
        </p:nvSpPr>
        <p:spPr/>
        <p:txBody>
          <a:bodyPr/>
          <a:lstStyle/>
          <a:p>
            <a:pPr algn="l"/>
            <a:r>
              <a:rPr lang="en-GB" sz="4400" b="1">
                <a:solidFill>
                  <a:srgbClr val="B10059"/>
                </a:solidFill>
                <a:latin typeface="Calibri" panose="020F0502020204030204" pitchFamily="34" charset="0"/>
                <a:cs typeface="Calibri" panose="020F0502020204030204" pitchFamily="34" charset="0"/>
              </a:rPr>
              <a:t>Aims</a:t>
            </a:r>
            <a:endParaRPr lang="en-GB"/>
          </a:p>
        </p:txBody>
      </p:sp>
      <p:sp>
        <p:nvSpPr>
          <p:cNvPr id="4" name="Rectangle 1">
            <a:extLst>
              <a:ext uri="{FF2B5EF4-FFF2-40B4-BE49-F238E27FC236}">
                <a16:creationId xmlns:a16="http://schemas.microsoft.com/office/drawing/2014/main" id="{D5E15317-F632-4ED0-A964-AE6BCFD4B777}"/>
              </a:ext>
            </a:extLst>
          </p:cNvPr>
          <p:cNvSpPr>
            <a:spLocks noGrp="1" noChangeArrowheads="1"/>
          </p:cNvSpPr>
          <p:nvPr>
            <p:ph idx="1"/>
          </p:nvPr>
        </p:nvSpPr>
        <p:spPr bwMode="auto">
          <a:xfrm>
            <a:off x="457201" y="1324028"/>
            <a:ext cx="728315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pPr>
            <a:r>
              <a:rPr lang="en-GB" sz="2400">
                <a:solidFill>
                  <a:srgbClr val="5B1E45"/>
                </a:solidFill>
                <a:latin typeface="Calibri" panose="020F0502020204030204" pitchFamily="34" charset="0"/>
                <a:cs typeface="Calibri" panose="020F0502020204030204" pitchFamily="34" charset="0"/>
              </a:rPr>
              <a:t>Who is Care Opinion?</a:t>
            </a:r>
          </a:p>
          <a:p>
            <a:pPr marL="0" indent="0" eaLnBrk="0" hangingPunct="0">
              <a:spcBef>
                <a:spcPct val="0"/>
              </a:spcBef>
              <a:buNone/>
            </a:pPr>
            <a:endParaRPr lang="en-GB" sz="2400">
              <a:solidFill>
                <a:srgbClr val="5B1E45"/>
              </a:solidFill>
              <a:latin typeface="Calibri" panose="020F0502020204030204" pitchFamily="34" charset="0"/>
              <a:cs typeface="Calibri" panose="020F0502020204030204" pitchFamily="34" charset="0"/>
            </a:endParaRPr>
          </a:p>
          <a:p>
            <a:pPr eaLnBrk="0" hangingPunct="0">
              <a:spcBef>
                <a:spcPct val="0"/>
              </a:spcBef>
            </a:pPr>
            <a:r>
              <a:rPr lang="en-GB" sz="2400">
                <a:solidFill>
                  <a:srgbClr val="5B1E45"/>
                </a:solidFill>
                <a:latin typeface="Calibri" panose="020F0502020204030204" pitchFamily="34" charset="0"/>
                <a:cs typeface="Calibri" panose="020F0502020204030204" pitchFamily="34" charset="0"/>
              </a:rPr>
              <a:t>The ‘Story Telling Process’</a:t>
            </a:r>
          </a:p>
          <a:p>
            <a:pPr eaLnBrk="0" hangingPunct="0">
              <a:spcBef>
                <a:spcPct val="0"/>
              </a:spcBef>
            </a:pPr>
            <a:endParaRPr lang="en-GB" sz="2400">
              <a:solidFill>
                <a:srgbClr val="5B1E45"/>
              </a:solidFill>
              <a:latin typeface="Calibri" panose="020F0502020204030204" pitchFamily="34" charset="0"/>
              <a:cs typeface="Calibri" panose="020F0502020204030204" pitchFamily="34" charset="0"/>
            </a:endParaRPr>
          </a:p>
          <a:p>
            <a:pPr eaLnBrk="0" hangingPunct="0">
              <a:spcBef>
                <a:spcPct val="0"/>
              </a:spcBef>
            </a:pPr>
            <a:r>
              <a:rPr lang="en-GB" sz="2400">
                <a:solidFill>
                  <a:srgbClr val="5B1E45"/>
                </a:solidFill>
                <a:latin typeface="Calibri" panose="020F0502020204030204" pitchFamily="34" charset="0"/>
                <a:cs typeface="Calibri" panose="020F0502020204030204" pitchFamily="34" charset="0"/>
              </a:rPr>
              <a:t>Managing your log in – Updating your profile</a:t>
            </a:r>
          </a:p>
          <a:p>
            <a:pPr marL="0" indent="0" eaLnBrk="0" hangingPunct="0">
              <a:spcBef>
                <a:spcPct val="0"/>
              </a:spcBef>
              <a:buNone/>
            </a:pPr>
            <a:endParaRPr lang="en-GB" sz="2400">
              <a:solidFill>
                <a:srgbClr val="5B1E45"/>
              </a:solidFill>
              <a:latin typeface="Calibri" panose="020F0502020204030204" pitchFamily="34" charset="0"/>
              <a:cs typeface="Calibri" panose="020F0502020204030204" pitchFamily="34" charset="0"/>
            </a:endParaRPr>
          </a:p>
          <a:p>
            <a:pPr eaLnBrk="0" hangingPunct="0">
              <a:spcBef>
                <a:spcPct val="0"/>
              </a:spcBef>
            </a:pPr>
            <a:r>
              <a:rPr lang="en-GB" sz="2400">
                <a:solidFill>
                  <a:srgbClr val="5B1E45"/>
                </a:solidFill>
                <a:latin typeface="Calibri" panose="020F0502020204030204" pitchFamily="34" charset="0"/>
                <a:cs typeface="Calibri" panose="020F0502020204030204" pitchFamily="34" charset="0"/>
              </a:rPr>
              <a:t>Finding the service you work in and your ‘Saved things’</a:t>
            </a:r>
          </a:p>
          <a:p>
            <a:pPr eaLnBrk="0" hangingPunct="0">
              <a:spcBef>
                <a:spcPct val="0"/>
              </a:spcBef>
            </a:pPr>
            <a:endParaRPr lang="en-GB" sz="2400">
              <a:solidFill>
                <a:srgbClr val="5B1E45"/>
              </a:solidFill>
              <a:latin typeface="Calibri" panose="020F0502020204030204" pitchFamily="34" charset="0"/>
              <a:cs typeface="Calibri" panose="020F0502020204030204" pitchFamily="34" charset="0"/>
            </a:endParaRPr>
          </a:p>
          <a:p>
            <a:pPr eaLnBrk="0" hangingPunct="0">
              <a:spcBef>
                <a:spcPct val="0"/>
              </a:spcBef>
            </a:pPr>
            <a:r>
              <a:rPr lang="en-GB" sz="2400">
                <a:solidFill>
                  <a:srgbClr val="5B1E45"/>
                </a:solidFill>
                <a:latin typeface="Calibri" panose="020F0502020204030204" pitchFamily="34" charset="0"/>
                <a:cs typeface="Calibri" panose="020F0502020204030204" pitchFamily="34" charset="0"/>
              </a:rPr>
              <a:t>How to find help?</a:t>
            </a:r>
          </a:p>
          <a:p>
            <a:pPr eaLnBrk="0" hangingPunct="0">
              <a:spcBef>
                <a:spcPct val="0"/>
              </a:spcBef>
            </a:pPr>
            <a:endParaRPr lang="en-GB" sz="2400">
              <a:solidFill>
                <a:srgbClr val="5B1E45"/>
              </a:solidFill>
              <a:latin typeface="Calibri" panose="020F0502020204030204" pitchFamily="34" charset="0"/>
              <a:cs typeface="Calibri" panose="020F0502020204030204" pitchFamily="34" charset="0"/>
            </a:endParaRPr>
          </a:p>
          <a:p>
            <a:pPr eaLnBrk="0" hangingPunct="0">
              <a:spcBef>
                <a:spcPct val="0"/>
              </a:spcBef>
            </a:pPr>
            <a:r>
              <a:rPr lang="en-GB" sz="2400">
                <a:solidFill>
                  <a:srgbClr val="5B1E45"/>
                </a:solidFill>
                <a:latin typeface="Calibri" panose="020F0502020204030204" pitchFamily="34" charset="0"/>
                <a:cs typeface="Calibri" panose="020F0502020204030204" pitchFamily="34" charset="0"/>
              </a:rPr>
              <a:t>Q&amp;A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E3383CA1-E9F7-468B-AE61-9968C8B9856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57308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F0FDD9C5-A7C7-C87A-C35E-69B3C895F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12" y="50098"/>
            <a:ext cx="7931975" cy="6620319"/>
          </a:xfrm>
          <a:prstGeom prst="rect">
            <a:avLst/>
          </a:prstGeom>
        </p:spPr>
      </p:pic>
      <p:sp>
        <p:nvSpPr>
          <p:cNvPr id="10" name="Arrow: Left 9">
            <a:extLst>
              <a:ext uri="{FF2B5EF4-FFF2-40B4-BE49-F238E27FC236}">
                <a16:creationId xmlns:a16="http://schemas.microsoft.com/office/drawing/2014/main" id="{B4D7E3F6-704A-3D1F-9146-832A94F577C4}"/>
              </a:ext>
            </a:extLst>
          </p:cNvPr>
          <p:cNvSpPr/>
          <p:nvPr/>
        </p:nvSpPr>
        <p:spPr>
          <a:xfrm>
            <a:off x="5436096" y="3001998"/>
            <a:ext cx="151216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72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7E22384A-C9F8-4AEF-8CC4-3351D5E9203A}"/>
              </a:ext>
            </a:extLst>
          </p:cNvPr>
          <p:cNvSpPr/>
          <p:nvPr/>
        </p:nvSpPr>
        <p:spPr>
          <a:xfrm>
            <a:off x="-27914" y="2658882"/>
            <a:ext cx="985894" cy="28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B6F9E41-4B04-2DE2-FFEA-AF0C99190CFE}"/>
              </a:ext>
            </a:extLst>
          </p:cNvPr>
          <p:cNvPicPr>
            <a:picLocks noChangeAspect="1"/>
          </p:cNvPicPr>
          <p:nvPr/>
        </p:nvPicPr>
        <p:blipFill>
          <a:blip r:embed="rId2"/>
          <a:stretch>
            <a:fillRect/>
          </a:stretch>
        </p:blipFill>
        <p:spPr>
          <a:xfrm>
            <a:off x="985894" y="188640"/>
            <a:ext cx="6361139" cy="4940484"/>
          </a:xfrm>
          <a:prstGeom prst="rect">
            <a:avLst/>
          </a:prstGeom>
        </p:spPr>
      </p:pic>
      <p:sp>
        <p:nvSpPr>
          <p:cNvPr id="7" name="Arrow: Right 6">
            <a:extLst>
              <a:ext uri="{FF2B5EF4-FFF2-40B4-BE49-F238E27FC236}">
                <a16:creationId xmlns:a16="http://schemas.microsoft.com/office/drawing/2014/main" id="{00784240-260E-8413-3367-427BD971EE62}"/>
              </a:ext>
            </a:extLst>
          </p:cNvPr>
          <p:cNvSpPr/>
          <p:nvPr/>
        </p:nvSpPr>
        <p:spPr>
          <a:xfrm>
            <a:off x="-13957" y="4843737"/>
            <a:ext cx="985894" cy="28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2BC4D17-F02C-BC6D-1F2C-8285173FBE52}"/>
              </a:ext>
            </a:extLst>
          </p:cNvPr>
          <p:cNvPicPr>
            <a:picLocks noChangeAspect="1"/>
          </p:cNvPicPr>
          <p:nvPr/>
        </p:nvPicPr>
        <p:blipFill>
          <a:blip r:embed="rId3"/>
          <a:stretch>
            <a:fillRect/>
          </a:stretch>
        </p:blipFill>
        <p:spPr>
          <a:xfrm>
            <a:off x="866301" y="5129125"/>
            <a:ext cx="6405907" cy="1252204"/>
          </a:xfrm>
          <a:prstGeom prst="rect">
            <a:avLst/>
          </a:prstGeom>
        </p:spPr>
      </p:pic>
      <p:sp>
        <p:nvSpPr>
          <p:cNvPr id="11" name="Arrow: Bent-Up 10">
            <a:extLst>
              <a:ext uri="{FF2B5EF4-FFF2-40B4-BE49-F238E27FC236}">
                <a16:creationId xmlns:a16="http://schemas.microsoft.com/office/drawing/2014/main" id="{93C2C281-5D0D-D414-3091-D7F844794B13}"/>
              </a:ext>
            </a:extLst>
          </p:cNvPr>
          <p:cNvSpPr/>
          <p:nvPr/>
        </p:nvSpPr>
        <p:spPr>
          <a:xfrm>
            <a:off x="5076056" y="6258352"/>
            <a:ext cx="606078" cy="39921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4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9001D-F174-49B5-A92F-8B8193792933}"/>
              </a:ext>
            </a:extLst>
          </p:cNvPr>
          <p:cNvPicPr>
            <a:picLocks noChangeAspect="1"/>
          </p:cNvPicPr>
          <p:nvPr/>
        </p:nvPicPr>
        <p:blipFill>
          <a:blip r:embed="rId2"/>
          <a:stretch>
            <a:fillRect/>
          </a:stretch>
        </p:blipFill>
        <p:spPr>
          <a:xfrm>
            <a:off x="481882" y="188640"/>
            <a:ext cx="8180236" cy="6192688"/>
          </a:xfrm>
          <a:prstGeom prst="rect">
            <a:avLst/>
          </a:prstGeom>
        </p:spPr>
      </p:pic>
      <p:sp>
        <p:nvSpPr>
          <p:cNvPr id="8" name="Oval 7">
            <a:extLst>
              <a:ext uri="{FF2B5EF4-FFF2-40B4-BE49-F238E27FC236}">
                <a16:creationId xmlns:a16="http://schemas.microsoft.com/office/drawing/2014/main" id="{5557B3DC-0B38-C140-0E4E-933AB67B05D1}"/>
              </a:ext>
            </a:extLst>
          </p:cNvPr>
          <p:cNvSpPr/>
          <p:nvPr/>
        </p:nvSpPr>
        <p:spPr>
          <a:xfrm>
            <a:off x="26624" y="1412776"/>
            <a:ext cx="2913841" cy="86409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84DF25FA-E20C-BE43-B493-F42CD2991DA4}"/>
              </a:ext>
            </a:extLst>
          </p:cNvPr>
          <p:cNvSpPr/>
          <p:nvPr/>
        </p:nvSpPr>
        <p:spPr>
          <a:xfrm>
            <a:off x="1815602" y="4149080"/>
            <a:ext cx="115212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EEED8D86-0608-341F-88A1-0E32ACA60716}"/>
              </a:ext>
            </a:extLst>
          </p:cNvPr>
          <p:cNvSpPr/>
          <p:nvPr/>
        </p:nvSpPr>
        <p:spPr>
          <a:xfrm>
            <a:off x="1845427" y="4509120"/>
            <a:ext cx="115212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36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0C0FD-782F-9576-436E-CDEBBF9C41FA}"/>
              </a:ext>
            </a:extLst>
          </p:cNvPr>
          <p:cNvSpPr txBox="1"/>
          <p:nvPr/>
        </p:nvSpPr>
        <p:spPr>
          <a:xfrm>
            <a:off x="1043608" y="836712"/>
            <a:ext cx="4572000" cy="523220"/>
          </a:xfrm>
          <a:prstGeom prst="rect">
            <a:avLst/>
          </a:prstGeom>
          <a:noFill/>
        </p:spPr>
        <p:txBody>
          <a:bodyPr wrap="square">
            <a:spAutoFit/>
          </a:bodyPr>
          <a:lstStyle/>
          <a:p>
            <a:r>
              <a:rPr lang="en-GB" sz="2800" b="1">
                <a:solidFill>
                  <a:srgbClr val="B10059"/>
                </a:solidFill>
              </a:rPr>
              <a:t>How to find help?</a:t>
            </a:r>
          </a:p>
        </p:txBody>
      </p:sp>
      <p:sp>
        <p:nvSpPr>
          <p:cNvPr id="7" name="TextBox 6">
            <a:extLst>
              <a:ext uri="{FF2B5EF4-FFF2-40B4-BE49-F238E27FC236}">
                <a16:creationId xmlns:a16="http://schemas.microsoft.com/office/drawing/2014/main" id="{AEC9912B-7089-F3CC-F28C-35B0B3737E28}"/>
              </a:ext>
            </a:extLst>
          </p:cNvPr>
          <p:cNvSpPr txBox="1"/>
          <p:nvPr/>
        </p:nvSpPr>
        <p:spPr>
          <a:xfrm>
            <a:off x="817687" y="2454477"/>
            <a:ext cx="6264696" cy="1569660"/>
          </a:xfrm>
          <a:prstGeom prst="rect">
            <a:avLst/>
          </a:prstGeom>
          <a:noFill/>
        </p:spPr>
        <p:txBody>
          <a:bodyPr wrap="square">
            <a:spAutoFit/>
          </a:bodyPr>
          <a:lstStyle/>
          <a:p>
            <a:pPr marL="342900" indent="-342900">
              <a:buFont typeface="Arial" panose="020B0604020202020204" pitchFamily="34" charset="0"/>
              <a:buChar char="•"/>
            </a:pPr>
            <a:r>
              <a:rPr lang="en-GB" sz="2400" b="1">
                <a:solidFill>
                  <a:srgbClr val="5B1E45"/>
                </a:solidFill>
                <a:latin typeface="Calibri" panose="020F0502020204030204" pitchFamily="34" charset="0"/>
                <a:cs typeface="Calibri" panose="020F0502020204030204" pitchFamily="34" charset="0"/>
              </a:rPr>
              <a:t>Help</a:t>
            </a:r>
            <a:r>
              <a:rPr lang="en-GB" sz="2400">
                <a:solidFill>
                  <a:srgbClr val="5B1E45"/>
                </a:solidFill>
                <a:latin typeface="Calibri" panose="020F0502020204030204" pitchFamily="34" charset="0"/>
                <a:cs typeface="Calibri" panose="020F0502020204030204" pitchFamily="34" charset="0"/>
              </a:rPr>
              <a:t> button</a:t>
            </a:r>
          </a:p>
          <a:p>
            <a:pPr marL="342900" indent="-342900">
              <a:buFont typeface="Arial" panose="020B0604020202020204" pitchFamily="34" charset="0"/>
              <a:buChar char="•"/>
            </a:pPr>
            <a:r>
              <a:rPr lang="en-GB" sz="2400" b="1">
                <a:solidFill>
                  <a:srgbClr val="5B1E45"/>
                </a:solidFill>
                <a:latin typeface="Calibri" panose="020F0502020204030204" pitchFamily="34" charset="0"/>
                <a:cs typeface="Calibri" panose="020F0502020204030204" pitchFamily="34" charset="0"/>
              </a:rPr>
              <a:t>Support</a:t>
            </a:r>
            <a:r>
              <a:rPr lang="en-GB" sz="2400">
                <a:solidFill>
                  <a:srgbClr val="5B1E45"/>
                </a:solidFill>
                <a:latin typeface="Calibri" panose="020F0502020204030204" pitchFamily="34" charset="0"/>
                <a:cs typeface="Calibri" panose="020F0502020204030204" pitchFamily="34" charset="0"/>
              </a:rPr>
              <a:t> page</a:t>
            </a: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Contacting your </a:t>
            </a:r>
            <a:r>
              <a:rPr lang="en-GB" sz="2400" b="1">
                <a:solidFill>
                  <a:srgbClr val="5B1E45"/>
                </a:solidFill>
                <a:latin typeface="Calibri" panose="020F0502020204030204" pitchFamily="34" charset="0"/>
                <a:cs typeface="Calibri" panose="020F0502020204030204" pitchFamily="34" charset="0"/>
              </a:rPr>
              <a:t>support lead</a:t>
            </a:r>
            <a:endParaRPr lang="en-GB" sz="2400">
              <a:solidFill>
                <a:srgbClr val="5B1E45"/>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Emailing </a:t>
            </a:r>
            <a:r>
              <a:rPr lang="en-GB" sz="2400" b="1">
                <a:solidFill>
                  <a:srgbClr val="5B1E45"/>
                </a:solidFill>
                <a:latin typeface="Calibri" panose="020F0502020204030204" pitchFamily="34" charset="0"/>
                <a:cs typeface="Calibri" panose="020F0502020204030204" pitchFamily="34" charset="0"/>
              </a:rPr>
              <a:t>info@careopinion.org.uk</a:t>
            </a:r>
          </a:p>
        </p:txBody>
      </p:sp>
      <p:pic>
        <p:nvPicPr>
          <p:cNvPr id="9" name="Picture 8">
            <a:extLst>
              <a:ext uri="{FF2B5EF4-FFF2-40B4-BE49-F238E27FC236}">
                <a16:creationId xmlns:a16="http://schemas.microsoft.com/office/drawing/2014/main" id="{D51E05DA-DCED-73FE-6B41-B7B8221268F7}"/>
              </a:ext>
            </a:extLst>
          </p:cNvPr>
          <p:cNvPicPr>
            <a:picLocks noChangeAspect="1"/>
          </p:cNvPicPr>
          <p:nvPr/>
        </p:nvPicPr>
        <p:blipFill>
          <a:blip r:embed="rId2"/>
          <a:stretch>
            <a:fillRect/>
          </a:stretch>
        </p:blipFill>
        <p:spPr>
          <a:xfrm>
            <a:off x="5041797" y="28453"/>
            <a:ext cx="4081172" cy="3063326"/>
          </a:xfrm>
          <a:prstGeom prst="rect">
            <a:avLst/>
          </a:prstGeom>
        </p:spPr>
      </p:pic>
      <p:pic>
        <p:nvPicPr>
          <p:cNvPr id="11" name="Picture 10">
            <a:extLst>
              <a:ext uri="{FF2B5EF4-FFF2-40B4-BE49-F238E27FC236}">
                <a16:creationId xmlns:a16="http://schemas.microsoft.com/office/drawing/2014/main" id="{F675D6DB-41C5-9B6C-6898-1279E5B9FDE4}"/>
              </a:ext>
            </a:extLst>
          </p:cNvPr>
          <p:cNvPicPr>
            <a:picLocks noChangeAspect="1"/>
          </p:cNvPicPr>
          <p:nvPr/>
        </p:nvPicPr>
        <p:blipFill>
          <a:blip r:embed="rId3"/>
          <a:stretch>
            <a:fillRect/>
          </a:stretch>
        </p:blipFill>
        <p:spPr>
          <a:xfrm>
            <a:off x="393943" y="4403523"/>
            <a:ext cx="8356114" cy="2370939"/>
          </a:xfrm>
          <a:prstGeom prst="rect">
            <a:avLst/>
          </a:prstGeom>
        </p:spPr>
      </p:pic>
      <p:sp>
        <p:nvSpPr>
          <p:cNvPr id="13" name="Oval 12">
            <a:extLst>
              <a:ext uri="{FF2B5EF4-FFF2-40B4-BE49-F238E27FC236}">
                <a16:creationId xmlns:a16="http://schemas.microsoft.com/office/drawing/2014/main" id="{0C31340A-2901-6A41-181E-C78E2A5BC161}"/>
              </a:ext>
            </a:extLst>
          </p:cNvPr>
          <p:cNvSpPr/>
          <p:nvPr/>
        </p:nvSpPr>
        <p:spPr>
          <a:xfrm>
            <a:off x="6012160" y="4941168"/>
            <a:ext cx="1151907" cy="432048"/>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4022B03-53EF-2B73-550E-E49390F8D673}"/>
              </a:ext>
            </a:extLst>
          </p:cNvPr>
          <p:cNvSpPr/>
          <p:nvPr/>
        </p:nvSpPr>
        <p:spPr>
          <a:xfrm>
            <a:off x="4680520" y="2773128"/>
            <a:ext cx="1331640" cy="523220"/>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72026-B3FA-4CF6-BA18-D173F0AF8E24}"/>
              </a:ext>
            </a:extLst>
          </p:cNvPr>
          <p:cNvSpPr txBox="1"/>
          <p:nvPr/>
        </p:nvSpPr>
        <p:spPr>
          <a:xfrm>
            <a:off x="971600" y="476672"/>
            <a:ext cx="4572000" cy="523220"/>
          </a:xfrm>
          <a:prstGeom prst="rect">
            <a:avLst/>
          </a:prstGeom>
          <a:noFill/>
        </p:spPr>
        <p:txBody>
          <a:bodyPr wrap="square">
            <a:spAutoFit/>
          </a:bodyPr>
          <a:lstStyle/>
          <a:p>
            <a:r>
              <a:rPr lang="en-GB" sz="2800" b="1">
                <a:solidFill>
                  <a:srgbClr val="B10059"/>
                </a:solidFill>
              </a:rPr>
              <a:t>Follow up task</a:t>
            </a:r>
          </a:p>
        </p:txBody>
      </p:sp>
      <p:sp>
        <p:nvSpPr>
          <p:cNvPr id="5" name="TextBox 4">
            <a:extLst>
              <a:ext uri="{FF2B5EF4-FFF2-40B4-BE49-F238E27FC236}">
                <a16:creationId xmlns:a16="http://schemas.microsoft.com/office/drawing/2014/main" id="{74341755-D20C-4970-8BE5-6FF4483D82A1}"/>
              </a:ext>
            </a:extLst>
          </p:cNvPr>
          <p:cNvSpPr txBox="1"/>
          <p:nvPr/>
        </p:nvSpPr>
        <p:spPr>
          <a:xfrm>
            <a:off x="899592" y="1484784"/>
            <a:ext cx="7776864" cy="4062651"/>
          </a:xfrm>
          <a:prstGeom prst="rect">
            <a:avLst/>
          </a:prstGeom>
          <a:noFill/>
        </p:spPr>
        <p:txBody>
          <a:bodyPr wrap="square">
            <a:spAutoFit/>
          </a:bodyPr>
          <a:lstStyle/>
          <a:p>
            <a:r>
              <a:rPr lang="en-GB" sz="2400">
                <a:solidFill>
                  <a:srgbClr val="5B1E45"/>
                </a:solidFill>
                <a:latin typeface="Calibri" panose="020F0502020204030204" pitchFamily="34" charset="0"/>
                <a:cs typeface="Calibri" panose="020F0502020204030204" pitchFamily="34" charset="0"/>
              </a:rPr>
              <a:t>After this training you will be able to do the following:</a:t>
            </a:r>
          </a:p>
          <a:p>
            <a:endParaRPr lang="en-GB" sz="2400">
              <a:solidFill>
                <a:srgbClr val="5B1E45"/>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Log in to the Care Opinion site</a:t>
            </a: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Update your profile details – upload a profile picture and a brief summary of your role in plain language</a:t>
            </a:r>
          </a:p>
          <a:p>
            <a:pPr marL="342900" indent="-342900">
              <a:buFont typeface="Arial" panose="020B0604020202020204" pitchFamily="34" charset="0"/>
              <a:buChar char="•"/>
            </a:pPr>
            <a:r>
              <a:rPr lang="en-GB" sz="2400" b="1">
                <a:solidFill>
                  <a:srgbClr val="5B1E45"/>
                </a:solidFill>
                <a:latin typeface="Calibri" panose="020F0502020204030204" pitchFamily="34" charset="0"/>
                <a:cs typeface="Calibri" panose="020F0502020204030204" pitchFamily="34" charset="0"/>
              </a:rPr>
              <a:t>Search</a:t>
            </a:r>
            <a:r>
              <a:rPr lang="en-GB" sz="2400">
                <a:solidFill>
                  <a:srgbClr val="5B1E45"/>
                </a:solidFill>
                <a:latin typeface="Calibri" panose="020F0502020204030204" pitchFamily="34" charset="0"/>
                <a:cs typeface="Calibri" panose="020F0502020204030204" pitchFamily="34" charset="0"/>
              </a:rPr>
              <a:t> for your service/ward</a:t>
            </a:r>
          </a:p>
          <a:p>
            <a:pPr marL="342900" indent="-342900">
              <a:buFont typeface="Arial" panose="020B0604020202020204" pitchFamily="34" charset="0"/>
              <a:buChar char="•"/>
            </a:pPr>
            <a:r>
              <a:rPr lang="en-GB" sz="2400" b="1">
                <a:solidFill>
                  <a:srgbClr val="5B1E45"/>
                </a:solidFill>
                <a:latin typeface="Calibri" panose="020F0502020204030204" pitchFamily="34" charset="0"/>
                <a:cs typeface="Calibri" panose="020F0502020204030204" pitchFamily="34" charset="0"/>
              </a:rPr>
              <a:t>Save</a:t>
            </a:r>
            <a:r>
              <a:rPr lang="en-GB" sz="2400">
                <a:solidFill>
                  <a:srgbClr val="5B1E45"/>
                </a:solidFill>
                <a:latin typeface="Calibri" panose="020F0502020204030204" pitchFamily="34" charset="0"/>
                <a:cs typeface="Calibri" panose="020F0502020204030204" pitchFamily="34" charset="0"/>
              </a:rPr>
              <a:t> your service/ward </a:t>
            </a: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Create an </a:t>
            </a:r>
            <a:r>
              <a:rPr lang="en-GB" sz="2400" b="1">
                <a:solidFill>
                  <a:srgbClr val="5B1E45"/>
                </a:solidFill>
                <a:latin typeface="Calibri" panose="020F0502020204030204" pitchFamily="34" charset="0"/>
                <a:cs typeface="Calibri" panose="020F0502020204030204" pitchFamily="34" charset="0"/>
              </a:rPr>
              <a:t>alert</a:t>
            </a:r>
            <a:r>
              <a:rPr lang="en-GB" sz="2400">
                <a:solidFill>
                  <a:srgbClr val="5B1E45"/>
                </a:solidFill>
                <a:latin typeface="Calibri" panose="020F0502020204030204" pitchFamily="34" charset="0"/>
                <a:cs typeface="Calibri" panose="020F0502020204030204" pitchFamily="34" charset="0"/>
              </a:rPr>
              <a:t> for stories about your service/ward</a:t>
            </a: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Check these in your ‘</a:t>
            </a:r>
            <a:r>
              <a:rPr lang="en-GB" sz="2400" b="1">
                <a:solidFill>
                  <a:srgbClr val="5B1E45"/>
                </a:solidFill>
                <a:latin typeface="Calibri" panose="020F0502020204030204" pitchFamily="34" charset="0"/>
                <a:cs typeface="Calibri" panose="020F0502020204030204" pitchFamily="34" charset="0"/>
              </a:rPr>
              <a:t>Saved things</a:t>
            </a:r>
            <a:r>
              <a:rPr lang="en-GB" sz="2400">
                <a:solidFill>
                  <a:srgbClr val="5B1E45"/>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GB" sz="2400">
                <a:solidFill>
                  <a:srgbClr val="5B1E45"/>
                </a:solidFill>
                <a:latin typeface="Calibri" panose="020F0502020204030204" pitchFamily="34" charset="0"/>
                <a:cs typeface="Calibri" panose="020F0502020204030204" pitchFamily="34" charset="0"/>
              </a:rPr>
              <a:t>&amp; Be able to </a:t>
            </a:r>
            <a:r>
              <a:rPr lang="en-GB" sz="2400" b="1">
                <a:solidFill>
                  <a:srgbClr val="5B1E45"/>
                </a:solidFill>
                <a:latin typeface="Calibri" panose="020F0502020204030204" pitchFamily="34" charset="0"/>
                <a:cs typeface="Calibri" panose="020F0502020204030204" pitchFamily="34" charset="0"/>
              </a:rPr>
              <a:t>add a response!</a:t>
            </a:r>
          </a:p>
          <a:p>
            <a:endParaRPr lang="en-GB"/>
          </a:p>
        </p:txBody>
      </p:sp>
      <p:sp>
        <p:nvSpPr>
          <p:cNvPr id="7" name="TextBox 6">
            <a:extLst>
              <a:ext uri="{FF2B5EF4-FFF2-40B4-BE49-F238E27FC236}">
                <a16:creationId xmlns:a16="http://schemas.microsoft.com/office/drawing/2014/main" id="{88AA5380-6319-4833-BFC8-2A2DEC5C85E5}"/>
              </a:ext>
            </a:extLst>
          </p:cNvPr>
          <p:cNvSpPr txBox="1"/>
          <p:nvPr/>
        </p:nvSpPr>
        <p:spPr>
          <a:xfrm>
            <a:off x="683568" y="5186995"/>
            <a:ext cx="7416824" cy="1138773"/>
          </a:xfrm>
          <a:prstGeom prst="rect">
            <a:avLst/>
          </a:prstGeom>
          <a:noFill/>
        </p:spPr>
        <p:txBody>
          <a:bodyPr wrap="square">
            <a:spAutoFit/>
          </a:bodyPr>
          <a:lstStyle/>
          <a:p>
            <a:r>
              <a:rPr lang="en-GB">
                <a:hlinkClick r:id="rId2"/>
              </a:rPr>
              <a:t>https://www.careopinion.org.uk/info/subscriber-know-how</a:t>
            </a:r>
            <a:endParaRPr lang="en-GB"/>
          </a:p>
          <a:p>
            <a:endParaRPr lang="en-GB"/>
          </a:p>
          <a:p>
            <a:r>
              <a:rPr lang="en-GB" sz="1600"/>
              <a:t>The above link is to the Subscriber ‘Know how’ page, helpful support pages on things you might need to know-how to do on the site.</a:t>
            </a:r>
          </a:p>
        </p:txBody>
      </p:sp>
    </p:spTree>
    <p:extLst>
      <p:ext uri="{BB962C8B-B14F-4D97-AF65-F5344CB8AC3E}">
        <p14:creationId xmlns:p14="http://schemas.microsoft.com/office/powerpoint/2010/main" val="396710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953E8-2C3C-4573-92BE-0CF163C20A86}"/>
              </a:ext>
            </a:extLst>
          </p:cNvPr>
          <p:cNvSpPr txBox="1"/>
          <p:nvPr/>
        </p:nvSpPr>
        <p:spPr>
          <a:xfrm>
            <a:off x="539552" y="476672"/>
            <a:ext cx="6408712" cy="369332"/>
          </a:xfrm>
          <a:prstGeom prst="rect">
            <a:avLst/>
          </a:prstGeom>
          <a:noFill/>
        </p:spPr>
        <p:txBody>
          <a:bodyPr wrap="square">
            <a:spAutoFit/>
          </a:bodyPr>
          <a:lstStyle/>
          <a:p>
            <a:r>
              <a:rPr lang="en-GB" sz="1800" b="1">
                <a:solidFill>
                  <a:srgbClr val="B10059"/>
                </a:solidFill>
              </a:rPr>
              <a:t>Upcoming How to… Sessions – The recordings</a:t>
            </a:r>
          </a:p>
        </p:txBody>
      </p:sp>
      <p:sp>
        <p:nvSpPr>
          <p:cNvPr id="5" name="TextBox 4">
            <a:extLst>
              <a:ext uri="{FF2B5EF4-FFF2-40B4-BE49-F238E27FC236}">
                <a16:creationId xmlns:a16="http://schemas.microsoft.com/office/drawing/2014/main" id="{9D173BE1-AF7A-419F-B571-9D6E6F19B68C}"/>
              </a:ext>
            </a:extLst>
          </p:cNvPr>
          <p:cNvSpPr txBox="1"/>
          <p:nvPr/>
        </p:nvSpPr>
        <p:spPr>
          <a:xfrm>
            <a:off x="539552" y="1065532"/>
            <a:ext cx="8352928" cy="5552802"/>
          </a:xfrm>
          <a:prstGeom prst="rect">
            <a:avLst/>
          </a:prstGeom>
          <a:noFill/>
        </p:spPr>
        <p:txBody>
          <a:bodyPr wrap="square">
            <a:spAutoFit/>
          </a:bodyPr>
          <a:lstStyle/>
          <a:p>
            <a:pPr fontAlgn="base">
              <a:lnSpc>
                <a:spcPts val="1440"/>
              </a:lnSpc>
              <a:spcAft>
                <a:spcPts val="720"/>
              </a:spcAft>
            </a:pP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1.</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How to respond and demonstrate impact – Monday 26</a:t>
            </a:r>
            <a:r>
              <a:rPr lang="en-GB" sz="1200" b="1" baseline="30000"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th</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September 2022 @ 3pm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Aft>
                <a:spcPts val="1200"/>
              </a:spcAft>
            </a:pPr>
            <a:r>
              <a:rPr lang="en-GB" sz="1200" dirty="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rPr>
              <a:t>How to respond well to on line feedback on Care Opinion. What makes a good response?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720"/>
              </a:spcAft>
            </a:pP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2</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Invitation links and Subscriber Tagging – Tuesday 4</a:t>
            </a:r>
            <a:r>
              <a:rPr lang="en-GB" sz="1200" b="1" baseline="30000"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th</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October 2022 @ 2pm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Aft>
                <a:spcPts val="1200"/>
              </a:spcAft>
            </a:pPr>
            <a:r>
              <a:rPr lang="en-GB" sz="1200" dirty="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rPr>
              <a:t>Learn how to </a:t>
            </a:r>
            <a:r>
              <a:rPr lang="en-GB" sz="1200" b="0" i="0" dirty="0">
                <a:solidFill>
                  <a:srgbClr val="444444"/>
                </a:solidFill>
                <a:effectLst/>
                <a:latin typeface="MuseoSans500"/>
              </a:rPr>
              <a:t>set up and use invitation links across all your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800"/>
              </a:spcAft>
            </a:pP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3</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Involving volunteers in encouraging feedback – Tuesday 11</a:t>
            </a:r>
            <a:r>
              <a:rPr lang="en-GB" sz="1200" b="1" baseline="30000"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th</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October 2022 @ 11am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Aft>
                <a:spcPts val="1200"/>
              </a:spcAft>
            </a:pPr>
            <a:r>
              <a:rPr lang="en-GB" sz="1200" dirty="0">
                <a:solidFill>
                  <a:srgbClr val="444444"/>
                </a:solidFill>
                <a:effectLst/>
                <a:latin typeface="Helvetica" panose="020B0604020202020204" pitchFamily="34" charset="0"/>
                <a:ea typeface="Times New Roman" panose="02020603050405020304" pitchFamily="18" charset="0"/>
                <a:cs typeface="Times New Roman" panose="02020603050405020304" pitchFamily="18" charset="0"/>
              </a:rPr>
              <a:t>This session is the one for you if you are a volunteer, a volunteer manager/coordinator or a staff member working with individuals or groups to generate stories.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Aft>
                <a:spcPts val="720"/>
              </a:spcAft>
            </a:pP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4</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Encouraging feedback – Thursday 20</a:t>
            </a:r>
            <a:r>
              <a:rPr lang="en-GB" sz="1200" b="1" baseline="30000"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th</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October 2022 @ 10am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Aft>
                <a:spcPts val="1200"/>
              </a:spcAft>
            </a:pPr>
            <a:r>
              <a:rPr lang="en-GB" sz="1200" b="0" i="0" dirty="0">
                <a:solidFill>
                  <a:srgbClr val="444444"/>
                </a:solidFill>
                <a:effectLst/>
                <a:latin typeface="Helvetica" panose="020B0604020202020204" pitchFamily="34" charset="0"/>
                <a:cs typeface="Helvetica" panose="020B0604020202020204" pitchFamily="34" charset="0"/>
              </a:rPr>
              <a:t>This session will explain the online, postal and phone options as well and highlighting the accessibility features of the site and story telling process.</a:t>
            </a:r>
          </a:p>
          <a:p>
            <a:pPr fontAlgn="base">
              <a:lnSpc>
                <a:spcPts val="1800"/>
              </a:lnSpc>
              <a:spcAft>
                <a:spcPts val="1200"/>
              </a:spcAft>
            </a:pP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5</a:t>
            </a: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Alerts, Reporting &amp; Visualisations Webinar – Wednesday 26</a:t>
            </a:r>
            <a:r>
              <a:rPr lang="en-GB" sz="1200" b="1" baseline="30000"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th</a:t>
            </a: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 of October 2022 @ 2pm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444444"/>
                </a:solidFill>
                <a:effectLst/>
                <a:latin typeface="Helvetica" panose="020B0604020202020204" pitchFamily="34" charset="0"/>
                <a:ea typeface="Times New Roman" panose="02020603050405020304" pitchFamily="18" charset="0"/>
              </a:rPr>
              <a:t>Learn how to create and manage your alerts, how to run reports and visualisations from the stories about your service.</a:t>
            </a:r>
          </a:p>
          <a:p>
            <a:endParaRPr lang="en-GB" sz="1200" dirty="0">
              <a:solidFill>
                <a:srgbClr val="444444"/>
              </a:solidFill>
              <a:latin typeface="Helvetica" panose="020B0604020202020204" pitchFamily="34" charset="0"/>
            </a:endParaRPr>
          </a:p>
          <a:p>
            <a:pPr fontAlgn="base">
              <a:lnSpc>
                <a:spcPts val="1800"/>
              </a:lnSpc>
              <a:spcAft>
                <a:spcPts val="1200"/>
              </a:spcAft>
            </a:pPr>
            <a:r>
              <a:rPr lang="en-GB" sz="1200" b="1" dirty="0">
                <a:solidFill>
                  <a:srgbClr val="5B1E45"/>
                </a:solidFill>
                <a:effectLst/>
                <a:latin typeface="Helvetica" panose="020B0604020202020204" pitchFamily="34" charset="0"/>
                <a:ea typeface="Times New Roman" panose="02020603050405020304" pitchFamily="18" charset="0"/>
                <a:cs typeface="Times New Roman" panose="02020603050405020304" pitchFamily="18" charset="0"/>
              </a:rPr>
              <a:t>6. </a:t>
            </a: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Framing the ask to patients and service users – Tuesday 1</a:t>
            </a:r>
            <a:r>
              <a:rPr lang="en-GB" sz="1200" b="1" baseline="30000"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st</a:t>
            </a:r>
            <a:r>
              <a:rPr lang="en-GB" sz="1200" b="1" dirty="0">
                <a:solidFill>
                  <a:srgbClr val="5B1E45"/>
                </a:solidFill>
                <a:latin typeface="Helvetica" panose="020B0604020202020204" pitchFamily="34" charset="0"/>
                <a:ea typeface="Times New Roman" panose="02020603050405020304" pitchFamily="18" charset="0"/>
                <a:cs typeface="Times New Roman" panose="02020603050405020304" pitchFamily="18" charset="0"/>
              </a:rPr>
              <a:t> November 2022 @ 10am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444444"/>
                </a:solidFill>
                <a:effectLst/>
                <a:latin typeface="Helvetica" panose="020B0604020202020204" pitchFamily="34" charset="0"/>
                <a:ea typeface="Times New Roman" panose="02020603050405020304" pitchFamily="18" charset="0"/>
              </a:rPr>
              <a:t>It will help you understand what motivates people to share feedback, explore why we find it difficult to ask for feedback and look at various ways of 'framing the ask' to patients and service users.</a:t>
            </a:r>
            <a:endParaRPr lang="en-GB" sz="1200" dirty="0">
              <a:solidFill>
                <a:srgbClr val="444444"/>
              </a:solidFill>
              <a:latin typeface="Helvetica" panose="020B0604020202020204" pitchFamily="34" charset="0"/>
            </a:endParaRPr>
          </a:p>
          <a:p>
            <a:endParaRPr lang="en-GB" sz="1200" dirty="0">
              <a:solidFill>
                <a:srgbClr val="444444"/>
              </a:solidFill>
              <a:latin typeface="Helvetica" panose="020B0604020202020204" pitchFamily="34" charset="0"/>
            </a:endParaRPr>
          </a:p>
          <a:p>
            <a:pPr algn="ctr"/>
            <a:r>
              <a:rPr lang="en-GB" sz="1600" dirty="0">
                <a:solidFill>
                  <a:srgbClr val="444444"/>
                </a:solidFill>
                <a:latin typeface="Helvetica" panose="020B0604020202020204" pitchFamily="34" charset="0"/>
                <a:hlinkClick r:id="rId2"/>
              </a:rPr>
              <a:t>https://www.careopinion.org.uk/info/how-to-sessions</a:t>
            </a:r>
            <a:endParaRPr lang="en-GB" sz="1600" dirty="0">
              <a:solidFill>
                <a:srgbClr val="444444"/>
              </a:solidFill>
              <a:latin typeface="Helvetica" panose="020B0604020202020204" pitchFamily="34" charset="0"/>
            </a:endParaRPr>
          </a:p>
          <a:p>
            <a:pPr algn="ctr"/>
            <a:endParaRPr lang="en-GB" sz="1600" dirty="0">
              <a:solidFill>
                <a:srgbClr val="444444"/>
              </a:solidFill>
              <a:latin typeface="Helvetica" panose="020B0604020202020204" pitchFamily="34" charset="0"/>
            </a:endParaRPr>
          </a:p>
          <a:p>
            <a:endParaRPr lang="en-GB" sz="1200" dirty="0"/>
          </a:p>
        </p:txBody>
      </p:sp>
    </p:spTree>
    <p:extLst>
      <p:ext uri="{BB962C8B-B14F-4D97-AF65-F5344CB8AC3E}">
        <p14:creationId xmlns:p14="http://schemas.microsoft.com/office/powerpoint/2010/main" val="2648683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176" y="2875002"/>
            <a:ext cx="6517232" cy="1107996"/>
          </a:xfrm>
          <a:prstGeom prst="rect">
            <a:avLst/>
          </a:prstGeom>
          <a:noFill/>
        </p:spPr>
        <p:txBody>
          <a:bodyPr wrap="square" rtlCol="0">
            <a:spAutoFit/>
          </a:bodyPr>
          <a:lstStyle/>
          <a:p>
            <a:r>
              <a:rPr lang="en-GB" sz="6600">
                <a:solidFill>
                  <a:srgbClr val="B10059"/>
                </a:solidFill>
                <a:latin typeface="Calibri" panose="020F0502020204030204" pitchFamily="34" charset="0"/>
              </a:rPr>
              <a:t>Any 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188" t="4342" r="-22399" b="-2171"/>
          <a:stretch/>
        </p:blipFill>
        <p:spPr>
          <a:xfrm>
            <a:off x="-1"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789040"/>
            <a:ext cx="1584176" cy="1323439"/>
          </a:xfrm>
          <a:prstGeom prst="rect">
            <a:avLst/>
          </a:prstGeom>
          <a:noFill/>
        </p:spPr>
        <p:txBody>
          <a:bodyPr wrap="square" rtlCol="0">
            <a:spAutoFit/>
          </a:bodyPr>
          <a:lstStyle/>
          <a:p>
            <a:pPr algn="ctr"/>
            <a:r>
              <a:rPr lang="en-GB" sz="4000" b="1">
                <a:solidFill>
                  <a:schemeClr val="bg1"/>
                </a:solidFill>
                <a:latin typeface="Calibri" panose="020F0502020204030204" pitchFamily="34" charset="0"/>
                <a:cs typeface="Calibri" panose="020F0502020204030204" pitchFamily="34" charset="0"/>
              </a:rPr>
              <a:t>Thank </a:t>
            </a:r>
          </a:p>
          <a:p>
            <a:pPr algn="ctr"/>
            <a:r>
              <a:rPr lang="en-GB" sz="4000" b="1">
                <a:solidFill>
                  <a:schemeClr val="bg1"/>
                </a:solidFill>
                <a:latin typeface="Calibri" panose="020F0502020204030204" pitchFamily="34" charset="0"/>
                <a:cs typeface="Calibri" panose="020F0502020204030204" pitchFamily="34" charset="0"/>
              </a:rPr>
              <a:t>you</a:t>
            </a:r>
          </a:p>
        </p:txBody>
      </p:sp>
    </p:spTree>
    <p:extLst>
      <p:ext uri="{BB962C8B-B14F-4D97-AF65-F5344CB8AC3E}">
        <p14:creationId xmlns:p14="http://schemas.microsoft.com/office/powerpoint/2010/main" val="347171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B9A-A5A1-4D7A-B1BB-078BDB9B9E33}"/>
              </a:ext>
            </a:extLst>
          </p:cNvPr>
          <p:cNvSpPr txBox="1"/>
          <p:nvPr/>
        </p:nvSpPr>
        <p:spPr>
          <a:xfrm>
            <a:off x="899207" y="1487615"/>
            <a:ext cx="7324061" cy="3139321"/>
          </a:xfrm>
          <a:prstGeom prst="rect">
            <a:avLst/>
          </a:prstGeom>
          <a:noFill/>
        </p:spPr>
        <p:txBody>
          <a:bodyPr wrap="square">
            <a:spAutoFit/>
          </a:bodyPr>
          <a:lstStyle/>
          <a:p>
            <a:pPr algn="ctr" fontAlgn="base"/>
            <a:r>
              <a:rPr lang="en-GB" b="0" i="0">
                <a:solidFill>
                  <a:srgbClr val="5B1E45"/>
                </a:solidFill>
                <a:effectLst/>
                <a:latin typeface="Calibri" panose="020F0502020204030204" pitchFamily="34" charset="0"/>
                <a:cs typeface="Calibri" panose="020F0502020204030204" pitchFamily="34" charset="0"/>
              </a:rPr>
              <a:t>Care Opinion is a non-profit social enterprise, based in Sheffield and Stirling.</a:t>
            </a:r>
          </a:p>
          <a:p>
            <a:pPr algn="ctr" fontAlgn="base"/>
            <a:endParaRPr lang="en-GB" b="0" i="0">
              <a:solidFill>
                <a:srgbClr val="5B1E45"/>
              </a:solidFill>
              <a:effectLst/>
              <a:latin typeface="Calibri" panose="020F0502020204030204" pitchFamily="34" charset="0"/>
              <a:cs typeface="Calibri" panose="020F0502020204030204" pitchFamily="34" charset="0"/>
            </a:endParaRPr>
          </a:p>
          <a:p>
            <a:pPr algn="ctr" fontAlgn="base"/>
            <a:r>
              <a:rPr lang="en-GB" b="0" i="0">
                <a:solidFill>
                  <a:srgbClr val="5B1E45"/>
                </a:solidFill>
                <a:effectLst/>
                <a:latin typeface="Calibri" panose="020F0502020204030204" pitchFamily="34" charset="0"/>
                <a:cs typeface="Calibri" panose="020F0502020204030204" pitchFamily="34" charset="0"/>
              </a:rPr>
              <a:t>We have been sharing people’s experiences of health and care services online since 2005, and we have built a national and international reputation for our innovative and value-led approach to online feedback. </a:t>
            </a:r>
          </a:p>
          <a:p>
            <a:pPr algn="ctr" fontAlgn="base"/>
            <a:endParaRPr lang="en-GB">
              <a:solidFill>
                <a:srgbClr val="5B1E45"/>
              </a:solidFill>
              <a:latin typeface="Calibri" panose="020F0502020204030204" pitchFamily="34" charset="0"/>
              <a:cs typeface="Calibri" panose="020F0502020204030204" pitchFamily="34" charset="0"/>
            </a:endParaRPr>
          </a:p>
          <a:p>
            <a:pPr algn="ctr"/>
            <a:r>
              <a:rPr lang="en-GB">
                <a:solidFill>
                  <a:srgbClr val="5B1E45"/>
                </a:solidFill>
                <a:latin typeface="Calibri" panose="020F0502020204030204" pitchFamily="34" charset="0"/>
                <a:cs typeface="Calibri" panose="020F0502020204030204" pitchFamily="34" charset="0"/>
              </a:rPr>
              <a:t>At Care Opinion we make it </a:t>
            </a:r>
            <a:r>
              <a:rPr lang="en-GB" b="1">
                <a:solidFill>
                  <a:srgbClr val="5B1E45"/>
                </a:solidFill>
                <a:latin typeface="Calibri" panose="020F0502020204030204" pitchFamily="34" charset="0"/>
                <a:cs typeface="Calibri" panose="020F0502020204030204" pitchFamily="34" charset="0"/>
              </a:rPr>
              <a:t>safe</a:t>
            </a:r>
            <a:r>
              <a:rPr lang="en-GB">
                <a:solidFill>
                  <a:srgbClr val="5B1E45"/>
                </a:solidFill>
                <a:latin typeface="Calibri" panose="020F0502020204030204" pitchFamily="34" charset="0"/>
                <a:cs typeface="Calibri" panose="020F0502020204030204" pitchFamily="34" charset="0"/>
              </a:rPr>
              <a:t> and </a:t>
            </a:r>
            <a:r>
              <a:rPr lang="en-GB" b="1">
                <a:solidFill>
                  <a:srgbClr val="5B1E45"/>
                </a:solidFill>
                <a:latin typeface="Calibri" panose="020F0502020204030204" pitchFamily="34" charset="0"/>
                <a:cs typeface="Calibri" panose="020F0502020204030204" pitchFamily="34" charset="0"/>
              </a:rPr>
              <a:t>simple</a:t>
            </a:r>
            <a:r>
              <a:rPr lang="en-GB">
                <a:solidFill>
                  <a:srgbClr val="5B1E45"/>
                </a:solidFill>
                <a:latin typeface="Calibri" panose="020F0502020204030204" pitchFamily="34" charset="0"/>
                <a:cs typeface="Calibri" panose="020F0502020204030204" pitchFamily="34" charset="0"/>
              </a:rPr>
              <a:t> to share your story online and see other people's stories too. You can see how stories are </a:t>
            </a:r>
            <a:r>
              <a:rPr lang="en-GB" b="1">
                <a:solidFill>
                  <a:srgbClr val="5B1E45"/>
                </a:solidFill>
                <a:latin typeface="Calibri" panose="020F0502020204030204" pitchFamily="34" charset="0"/>
                <a:cs typeface="Calibri" panose="020F0502020204030204" pitchFamily="34" charset="0"/>
              </a:rPr>
              <a:t>leading to change.</a:t>
            </a:r>
          </a:p>
          <a:p>
            <a:pPr algn="ctr" fontAlgn="base"/>
            <a:endParaRPr lang="en-GB" b="0" i="0">
              <a:solidFill>
                <a:srgbClr val="5B1E45"/>
              </a:solidFill>
              <a:effectLst/>
              <a:latin typeface="Calibri" panose="020F0502020204030204" pitchFamily="34" charset="0"/>
              <a:cs typeface="Calibri" panose="020F0502020204030204" pitchFamily="34" charset="0"/>
            </a:endParaRPr>
          </a:p>
          <a:p>
            <a:pPr algn="ctr" fontAlgn="base"/>
            <a:endParaRPr lang="en-GB">
              <a:solidFill>
                <a:srgbClr val="5B1E45"/>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93E08AF-187D-4F81-BF3A-30EDB1CA5FD0}"/>
              </a:ext>
            </a:extLst>
          </p:cNvPr>
          <p:cNvSpPr txBox="1"/>
          <p:nvPr/>
        </p:nvSpPr>
        <p:spPr>
          <a:xfrm>
            <a:off x="755576" y="608662"/>
            <a:ext cx="2880320" cy="646331"/>
          </a:xfrm>
          <a:prstGeom prst="rect">
            <a:avLst/>
          </a:prstGeom>
          <a:noFill/>
        </p:spPr>
        <p:txBody>
          <a:bodyPr wrap="square" rtlCol="0">
            <a:spAutoFit/>
          </a:bodyPr>
          <a:lstStyle/>
          <a:p>
            <a:pPr algn="ctr"/>
            <a:r>
              <a:rPr lang="en-GB" sz="3600">
                <a:solidFill>
                  <a:srgbClr val="B10059"/>
                </a:solidFill>
              </a:rPr>
              <a:t>Who are we?</a:t>
            </a:r>
          </a:p>
        </p:txBody>
      </p:sp>
      <p:sp>
        <p:nvSpPr>
          <p:cNvPr id="8" name="TextBox 7">
            <a:extLst>
              <a:ext uri="{FF2B5EF4-FFF2-40B4-BE49-F238E27FC236}">
                <a16:creationId xmlns:a16="http://schemas.microsoft.com/office/drawing/2014/main" id="{A881D1DB-9B89-4D1F-8F81-0CEE4D281B2C}"/>
              </a:ext>
            </a:extLst>
          </p:cNvPr>
          <p:cNvSpPr txBox="1"/>
          <p:nvPr/>
        </p:nvSpPr>
        <p:spPr>
          <a:xfrm>
            <a:off x="2771800" y="5414510"/>
            <a:ext cx="4339616" cy="338554"/>
          </a:xfrm>
          <a:prstGeom prst="rect">
            <a:avLst/>
          </a:prstGeom>
          <a:noFill/>
        </p:spPr>
        <p:txBody>
          <a:bodyPr wrap="square">
            <a:spAutoFit/>
          </a:bodyPr>
          <a:lstStyle/>
          <a:p>
            <a:r>
              <a:rPr lang="en-GB" sz="1600">
                <a:hlinkClick r:id="rId3"/>
              </a:rPr>
              <a:t>Meet the Care Opinion team | Care </a:t>
            </a:r>
            <a:r>
              <a:rPr lang="en-GB" sz="1400">
                <a:hlinkClick r:id="rId3"/>
              </a:rPr>
              <a:t>Opinion</a:t>
            </a:r>
            <a:endParaRPr lang="en-GB" sz="1600"/>
          </a:p>
        </p:txBody>
      </p:sp>
      <p:sp>
        <p:nvSpPr>
          <p:cNvPr id="10" name="TextBox 9">
            <a:extLst>
              <a:ext uri="{FF2B5EF4-FFF2-40B4-BE49-F238E27FC236}">
                <a16:creationId xmlns:a16="http://schemas.microsoft.com/office/drawing/2014/main" id="{505EE1BB-1DE9-44CE-BC3F-18E5491006A8}"/>
              </a:ext>
            </a:extLst>
          </p:cNvPr>
          <p:cNvSpPr txBox="1"/>
          <p:nvPr/>
        </p:nvSpPr>
        <p:spPr>
          <a:xfrm>
            <a:off x="1671197" y="4500919"/>
            <a:ext cx="4339617" cy="338554"/>
          </a:xfrm>
          <a:prstGeom prst="rect">
            <a:avLst/>
          </a:prstGeom>
          <a:noFill/>
        </p:spPr>
        <p:txBody>
          <a:bodyPr wrap="square">
            <a:spAutoFit/>
          </a:bodyPr>
          <a:lstStyle/>
          <a:p>
            <a:r>
              <a:rPr lang="en-GB" sz="1600">
                <a:hlinkClick r:id="rId4"/>
              </a:rPr>
              <a:t>How is Care Opinion funded? | Care Opinion</a:t>
            </a:r>
            <a:endParaRPr lang="en-GB" sz="1600"/>
          </a:p>
        </p:txBody>
      </p:sp>
      <p:pic>
        <p:nvPicPr>
          <p:cNvPr id="14" name="Graphic 13" descr="Help outline">
            <a:extLst>
              <a:ext uri="{FF2B5EF4-FFF2-40B4-BE49-F238E27FC236}">
                <a16:creationId xmlns:a16="http://schemas.microsoft.com/office/drawing/2014/main" id="{6EBE2963-92E2-442C-92B6-BEAE16B71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5817" y="476056"/>
            <a:ext cx="914400" cy="914400"/>
          </a:xfrm>
          <a:prstGeom prst="rect">
            <a:avLst/>
          </a:prstGeom>
        </p:spPr>
      </p:pic>
      <p:pic>
        <p:nvPicPr>
          <p:cNvPr id="7" name="Graphic 6" descr="Cursor outline">
            <a:extLst>
              <a:ext uri="{FF2B5EF4-FFF2-40B4-BE49-F238E27FC236}">
                <a16:creationId xmlns:a16="http://schemas.microsoft.com/office/drawing/2014/main" id="{F28FD623-C1B6-4328-9F60-630467C97C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257216">
            <a:off x="1081810" y="4561288"/>
            <a:ext cx="522909" cy="522909"/>
          </a:xfrm>
          <a:prstGeom prst="rect">
            <a:avLst/>
          </a:prstGeom>
        </p:spPr>
      </p:pic>
      <p:sp>
        <p:nvSpPr>
          <p:cNvPr id="11" name="Rectangle: Rounded Corners 10">
            <a:extLst>
              <a:ext uri="{FF2B5EF4-FFF2-40B4-BE49-F238E27FC236}">
                <a16:creationId xmlns:a16="http://schemas.microsoft.com/office/drawing/2014/main" id="{5CB108E9-D6C7-4A7B-8E1A-F6AD1CF76D88}"/>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text, clipart&#10;&#10;Description automatically generated">
            <a:extLst>
              <a:ext uri="{FF2B5EF4-FFF2-40B4-BE49-F238E27FC236}">
                <a16:creationId xmlns:a16="http://schemas.microsoft.com/office/drawing/2014/main" id="{3016BDFF-C456-4A17-A594-66787A514F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169" y="560540"/>
            <a:ext cx="1802196" cy="571342"/>
          </a:xfrm>
          <a:prstGeom prst="rect">
            <a:avLst/>
          </a:prstGeom>
        </p:spPr>
      </p:pic>
      <p:pic>
        <p:nvPicPr>
          <p:cNvPr id="9" name="Graphic 8" descr="Cursor outline">
            <a:extLst>
              <a:ext uri="{FF2B5EF4-FFF2-40B4-BE49-F238E27FC236}">
                <a16:creationId xmlns:a16="http://schemas.microsoft.com/office/drawing/2014/main" id="{0E9859D8-0900-6E34-DE0E-1DEAE225FA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430461">
            <a:off x="6849960" y="5186598"/>
            <a:ext cx="522909" cy="522909"/>
          </a:xfrm>
          <a:prstGeom prst="rect">
            <a:avLst/>
          </a:prstGeom>
        </p:spPr>
      </p:pic>
    </p:spTree>
    <p:extLst>
      <p:ext uri="{BB962C8B-B14F-4D97-AF65-F5344CB8AC3E}">
        <p14:creationId xmlns:p14="http://schemas.microsoft.com/office/powerpoint/2010/main" val="259385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530-4E1B-4D2D-A42C-D29FD6071DC2}"/>
              </a:ext>
            </a:extLst>
          </p:cNvPr>
          <p:cNvSpPr>
            <a:spLocks noGrp="1"/>
          </p:cNvSpPr>
          <p:nvPr>
            <p:ph type="title"/>
          </p:nvPr>
        </p:nvSpPr>
        <p:spPr>
          <a:xfrm>
            <a:off x="439576" y="1052735"/>
            <a:ext cx="6131024" cy="231097"/>
          </a:xfrm>
        </p:spPr>
        <p:txBody>
          <a:bodyPr/>
          <a:lstStyle/>
          <a:p>
            <a:pPr algn="l"/>
            <a:r>
              <a:rPr lang="en-GB" sz="3200" b="1">
                <a:solidFill>
                  <a:srgbClr val="5B1E45"/>
                </a:solidFill>
              </a:rPr>
              <a:t>Care Opinion in 2 minute</a:t>
            </a:r>
            <a:br>
              <a:rPr lang="en-GB" sz="4400" b="1">
                <a:solidFill>
                  <a:srgbClr val="5B1E45"/>
                </a:solidFill>
              </a:rPr>
            </a:br>
            <a:endParaRPr lang="en-GB"/>
          </a:p>
        </p:txBody>
      </p:sp>
      <p:sp>
        <p:nvSpPr>
          <p:cNvPr id="4" name="Rectangle 1">
            <a:extLst>
              <a:ext uri="{FF2B5EF4-FFF2-40B4-BE49-F238E27FC236}">
                <a16:creationId xmlns:a16="http://schemas.microsoft.com/office/drawing/2014/main" id="{D5E15317-F632-4ED0-A964-AE6BCFD4B777}"/>
              </a:ext>
            </a:extLst>
          </p:cNvPr>
          <p:cNvSpPr>
            <a:spLocks noGrp="1" noChangeArrowheads="1"/>
          </p:cNvSpPr>
          <p:nvPr>
            <p:ph idx="1"/>
          </p:nvPr>
        </p:nvSpPr>
        <p:spPr bwMode="auto">
          <a:xfrm>
            <a:off x="457201" y="3540018"/>
            <a:ext cx="7283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E3383CA1-E9F7-468B-AE61-9968C8B9856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Box 5">
            <a:extLst>
              <a:ext uri="{FF2B5EF4-FFF2-40B4-BE49-F238E27FC236}">
                <a16:creationId xmlns:a16="http://schemas.microsoft.com/office/drawing/2014/main" id="{C5EA094C-4BAD-BAA1-1B08-BF1A01FA9ACC}"/>
              </a:ext>
            </a:extLst>
          </p:cNvPr>
          <p:cNvSpPr txBox="1"/>
          <p:nvPr/>
        </p:nvSpPr>
        <p:spPr>
          <a:xfrm>
            <a:off x="1205881" y="5805265"/>
            <a:ext cx="6534472" cy="369332"/>
          </a:xfrm>
          <a:prstGeom prst="rect">
            <a:avLst/>
          </a:prstGeom>
          <a:noFill/>
        </p:spPr>
        <p:txBody>
          <a:bodyPr wrap="square">
            <a:spAutoFit/>
          </a:bodyPr>
          <a:lstStyle/>
          <a:p>
            <a:pPr algn="ctr" fontAlgn="base"/>
            <a:r>
              <a:rPr lang="en-GB" b="0" i="0">
                <a:solidFill>
                  <a:srgbClr val="5B1E45"/>
                </a:solidFill>
                <a:effectLst/>
                <a:latin typeface="Calibri" panose="020F0502020204030204" pitchFamily="34" charset="0"/>
                <a:cs typeface="Calibri" panose="020F0502020204030204" pitchFamily="34" charset="0"/>
              </a:rPr>
              <a:t>Watch </a:t>
            </a:r>
            <a:r>
              <a:rPr lang="en-GB" b="0" i="0">
                <a:solidFill>
                  <a:srgbClr val="5B1E45"/>
                </a:solidFill>
                <a:effectLst/>
                <a:latin typeface="Calibri" panose="020F0502020204030204" pitchFamily="34" charset="0"/>
                <a:cs typeface="Calibri" panose="020F0502020204030204" pitchFamily="34" charset="0"/>
                <a:hlinkClick r:id="rId3"/>
              </a:rPr>
              <a:t>this short video </a:t>
            </a:r>
            <a:r>
              <a:rPr lang="en-GB" b="0" i="0">
                <a:solidFill>
                  <a:srgbClr val="5B1E45"/>
                </a:solidFill>
                <a:effectLst/>
                <a:latin typeface="Calibri" panose="020F0502020204030204" pitchFamily="34" charset="0"/>
                <a:cs typeface="Calibri" panose="020F0502020204030204" pitchFamily="34" charset="0"/>
              </a:rPr>
              <a:t>to find out more about Care Opinion.</a:t>
            </a:r>
          </a:p>
        </p:txBody>
      </p:sp>
      <p:pic>
        <p:nvPicPr>
          <p:cNvPr id="8" name="Online Media 7" title="Care Opinion in 2 minutes">
            <a:hlinkClick r:id="" action="ppaction://media"/>
            <a:extLst>
              <a:ext uri="{FF2B5EF4-FFF2-40B4-BE49-F238E27FC236}">
                <a16:creationId xmlns:a16="http://schemas.microsoft.com/office/drawing/2014/main" id="{8BC038DB-DBC4-5002-D097-22D0EFB89AFD}"/>
              </a:ext>
            </a:extLst>
          </p:cNvPr>
          <p:cNvPicPr>
            <a:picLocks noRot="1" noChangeAspect="1"/>
          </p:cNvPicPr>
          <p:nvPr>
            <a:videoFile r:link="rId1"/>
          </p:nvPr>
        </p:nvPicPr>
        <p:blipFill>
          <a:blip r:embed="rId4"/>
          <a:stretch>
            <a:fillRect/>
          </a:stretch>
        </p:blipFill>
        <p:spPr>
          <a:xfrm>
            <a:off x="508000" y="1283832"/>
            <a:ext cx="8128000" cy="4431168"/>
          </a:xfrm>
          <a:prstGeom prst="rect">
            <a:avLst/>
          </a:prstGeom>
        </p:spPr>
      </p:pic>
    </p:spTree>
    <p:extLst>
      <p:ext uri="{BB962C8B-B14F-4D97-AF65-F5344CB8AC3E}">
        <p14:creationId xmlns:p14="http://schemas.microsoft.com/office/powerpoint/2010/main" val="39813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530-4E1B-4D2D-A42C-D29FD6071DC2}"/>
              </a:ext>
            </a:extLst>
          </p:cNvPr>
          <p:cNvSpPr>
            <a:spLocks noGrp="1"/>
          </p:cNvSpPr>
          <p:nvPr>
            <p:ph type="title"/>
          </p:nvPr>
        </p:nvSpPr>
        <p:spPr>
          <a:xfrm>
            <a:off x="439576" y="721759"/>
            <a:ext cx="6131024" cy="562074"/>
          </a:xfrm>
        </p:spPr>
        <p:txBody>
          <a:bodyPr/>
          <a:lstStyle/>
          <a:p>
            <a:pPr algn="l"/>
            <a:r>
              <a:rPr lang="en-GB" sz="3200" b="1">
                <a:solidFill>
                  <a:srgbClr val="5B1E45"/>
                </a:solidFill>
              </a:rPr>
              <a:t>Mission, Vision &amp; Values</a:t>
            </a:r>
            <a:br>
              <a:rPr lang="en-GB" sz="4400" b="1">
                <a:solidFill>
                  <a:srgbClr val="5B1E45"/>
                </a:solidFill>
              </a:rPr>
            </a:br>
            <a:endParaRPr lang="en-GB"/>
          </a:p>
        </p:txBody>
      </p:sp>
      <p:sp>
        <p:nvSpPr>
          <p:cNvPr id="4" name="Rectangle 1">
            <a:extLst>
              <a:ext uri="{FF2B5EF4-FFF2-40B4-BE49-F238E27FC236}">
                <a16:creationId xmlns:a16="http://schemas.microsoft.com/office/drawing/2014/main" id="{D5E15317-F632-4ED0-A964-AE6BCFD4B777}"/>
              </a:ext>
            </a:extLst>
          </p:cNvPr>
          <p:cNvSpPr>
            <a:spLocks noGrp="1" noChangeArrowheads="1"/>
          </p:cNvSpPr>
          <p:nvPr>
            <p:ph idx="1"/>
          </p:nvPr>
        </p:nvSpPr>
        <p:spPr bwMode="auto">
          <a:xfrm>
            <a:off x="457201" y="3540018"/>
            <a:ext cx="7283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E3383CA1-E9F7-468B-AE61-9968C8B98562}"/>
              </a:ext>
            </a:extLst>
          </p:cNvPr>
          <p:cNvSpPr/>
          <p:nvPr/>
        </p:nvSpPr>
        <p:spPr>
          <a:xfrm>
            <a:off x="302005" y="302004"/>
            <a:ext cx="8518467" cy="6151332"/>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a:extLst>
              <a:ext uri="{FF2B5EF4-FFF2-40B4-BE49-F238E27FC236}">
                <a16:creationId xmlns:a16="http://schemas.microsoft.com/office/drawing/2014/main" id="{C10B8ECF-A89B-3310-501E-0340B1B92FD9}"/>
              </a:ext>
            </a:extLst>
          </p:cNvPr>
          <p:cNvSpPr txBox="1"/>
          <p:nvPr/>
        </p:nvSpPr>
        <p:spPr>
          <a:xfrm>
            <a:off x="457201" y="836712"/>
            <a:ext cx="8229598" cy="5355312"/>
          </a:xfrm>
          <a:prstGeom prst="rect">
            <a:avLst/>
          </a:prstGeom>
          <a:noFill/>
        </p:spPr>
        <p:txBody>
          <a:bodyPr wrap="square">
            <a:spAutoFit/>
          </a:bodyPr>
          <a:lstStyle/>
          <a:p>
            <a:r>
              <a:rPr lang="en-GB" b="1">
                <a:solidFill>
                  <a:srgbClr val="B10059"/>
                </a:solidFill>
              </a:rPr>
              <a:t>Our vision</a:t>
            </a:r>
          </a:p>
          <a:p>
            <a:r>
              <a:rPr lang="en-GB"/>
              <a:t>What do we want to see?</a:t>
            </a:r>
          </a:p>
          <a:p>
            <a:r>
              <a:rPr lang="en-GB"/>
              <a:t>We want people to be able to share their experiences of health and care in ways which are safe, simple, and lead to learning and change.</a:t>
            </a:r>
          </a:p>
          <a:p>
            <a:endParaRPr lang="en-GB"/>
          </a:p>
          <a:p>
            <a:endParaRPr lang="en-GB"/>
          </a:p>
          <a:p>
            <a:endParaRPr lang="en-GB"/>
          </a:p>
          <a:p>
            <a:endParaRPr lang="en-GB" b="1">
              <a:solidFill>
                <a:srgbClr val="B10059"/>
              </a:solidFill>
            </a:endParaRPr>
          </a:p>
          <a:p>
            <a:r>
              <a:rPr lang="en-GB" b="1">
                <a:solidFill>
                  <a:srgbClr val="B10059"/>
                </a:solidFill>
              </a:rPr>
              <a:t>Our mission</a:t>
            </a:r>
          </a:p>
          <a:p>
            <a:r>
              <a:rPr lang="en-GB"/>
              <a:t>What do we do?</a:t>
            </a:r>
          </a:p>
          <a:p>
            <a:endParaRPr lang="en-GB"/>
          </a:p>
          <a:p>
            <a:r>
              <a:rPr lang="en-GB"/>
              <a:t>Our mission is to provide an online platform so that:</a:t>
            </a:r>
          </a:p>
          <a:p>
            <a:endParaRPr lang="en-GB"/>
          </a:p>
          <a:p>
            <a:pPr marL="285750" indent="-285750">
              <a:buFont typeface="Arial" panose="020B0604020202020204" pitchFamily="34" charset="0"/>
              <a:buChar char="•"/>
            </a:pPr>
            <a:r>
              <a:rPr lang="en-GB"/>
              <a:t>people can share honest feedback easily and without fear</a:t>
            </a:r>
          </a:p>
          <a:p>
            <a:endParaRPr lang="en-GB"/>
          </a:p>
          <a:p>
            <a:r>
              <a:rPr lang="en-GB" b="1">
                <a:solidFill>
                  <a:srgbClr val="B10059"/>
                </a:solidFill>
              </a:rPr>
              <a:t>Our values</a:t>
            </a:r>
          </a:p>
          <a:p>
            <a:r>
              <a:rPr lang="en-GB"/>
              <a:t>How will we pursue our mission?</a:t>
            </a:r>
          </a:p>
          <a:p>
            <a:endParaRPr lang="en-GB"/>
          </a:p>
          <a:p>
            <a:r>
              <a:rPr lang="en-GB"/>
              <a:t>Innovation        Transparency         Inclusivity         Positivity         Humanity</a:t>
            </a:r>
          </a:p>
        </p:txBody>
      </p:sp>
      <p:pic>
        <p:nvPicPr>
          <p:cNvPr id="17" name="Picture 16">
            <a:extLst>
              <a:ext uri="{FF2B5EF4-FFF2-40B4-BE49-F238E27FC236}">
                <a16:creationId xmlns:a16="http://schemas.microsoft.com/office/drawing/2014/main" id="{D5CBCAE9-0403-A8E0-F59C-0CB575DD2CE2}"/>
              </a:ext>
            </a:extLst>
          </p:cNvPr>
          <p:cNvPicPr>
            <a:picLocks noChangeAspect="1"/>
          </p:cNvPicPr>
          <p:nvPr/>
        </p:nvPicPr>
        <p:blipFill>
          <a:blip r:embed="rId3"/>
          <a:stretch>
            <a:fillRect/>
          </a:stretch>
        </p:blipFill>
        <p:spPr>
          <a:xfrm>
            <a:off x="457646" y="2019311"/>
            <a:ext cx="8270123" cy="905633"/>
          </a:xfrm>
          <a:prstGeom prst="rect">
            <a:avLst/>
          </a:prstGeom>
        </p:spPr>
      </p:pic>
    </p:spTree>
    <p:extLst>
      <p:ext uri="{BB962C8B-B14F-4D97-AF65-F5344CB8AC3E}">
        <p14:creationId xmlns:p14="http://schemas.microsoft.com/office/powerpoint/2010/main" val="232043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67666-92F9-4882-926F-657F57919970}"/>
              </a:ext>
            </a:extLst>
          </p:cNvPr>
          <p:cNvPicPr>
            <a:picLocks noChangeAspect="1"/>
          </p:cNvPicPr>
          <p:nvPr/>
        </p:nvPicPr>
        <p:blipFill>
          <a:blip r:embed="rId2"/>
          <a:stretch>
            <a:fillRect/>
          </a:stretch>
        </p:blipFill>
        <p:spPr>
          <a:xfrm>
            <a:off x="0" y="0"/>
            <a:ext cx="9226879" cy="6643351"/>
          </a:xfrm>
          <a:prstGeom prst="rect">
            <a:avLst/>
          </a:prstGeom>
        </p:spPr>
      </p:pic>
      <p:sp>
        <p:nvSpPr>
          <p:cNvPr id="2" name="Arrow: Down 1">
            <a:extLst>
              <a:ext uri="{FF2B5EF4-FFF2-40B4-BE49-F238E27FC236}">
                <a16:creationId xmlns:a16="http://schemas.microsoft.com/office/drawing/2014/main" id="{4216EF9E-A38B-DB86-F88A-A5DAF26161EB}"/>
              </a:ext>
            </a:extLst>
          </p:cNvPr>
          <p:cNvSpPr/>
          <p:nvPr/>
        </p:nvSpPr>
        <p:spPr>
          <a:xfrm rot="2173356">
            <a:off x="2680235" y="316293"/>
            <a:ext cx="360040" cy="1270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860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37144-BD86-B406-0DB6-FE152AB9FA99}"/>
              </a:ext>
            </a:extLst>
          </p:cNvPr>
          <p:cNvPicPr>
            <a:picLocks noChangeAspect="1"/>
          </p:cNvPicPr>
          <p:nvPr/>
        </p:nvPicPr>
        <p:blipFill rotWithShape="1">
          <a:blip r:embed="rId2"/>
          <a:srcRect l="15262" t="12546" r="20692"/>
          <a:stretch/>
        </p:blipFill>
        <p:spPr>
          <a:xfrm>
            <a:off x="179512" y="116632"/>
            <a:ext cx="4536504" cy="5191159"/>
          </a:xfrm>
          <a:prstGeom prst="rect">
            <a:avLst/>
          </a:prstGeom>
        </p:spPr>
      </p:pic>
      <p:pic>
        <p:nvPicPr>
          <p:cNvPr id="6" name="Picture 5">
            <a:extLst>
              <a:ext uri="{FF2B5EF4-FFF2-40B4-BE49-F238E27FC236}">
                <a16:creationId xmlns:a16="http://schemas.microsoft.com/office/drawing/2014/main" id="{5A6E4564-0F88-7B11-240D-9F96ADE546E9}"/>
              </a:ext>
            </a:extLst>
          </p:cNvPr>
          <p:cNvPicPr>
            <a:picLocks noChangeAspect="1"/>
          </p:cNvPicPr>
          <p:nvPr/>
        </p:nvPicPr>
        <p:blipFill>
          <a:blip r:embed="rId3"/>
          <a:stretch>
            <a:fillRect/>
          </a:stretch>
        </p:blipFill>
        <p:spPr>
          <a:xfrm>
            <a:off x="4727031" y="1412776"/>
            <a:ext cx="4409134" cy="5297343"/>
          </a:xfrm>
          <a:prstGeom prst="rect">
            <a:avLst/>
          </a:prstGeom>
        </p:spPr>
      </p:pic>
    </p:spTree>
    <p:extLst>
      <p:ext uri="{BB962C8B-B14F-4D97-AF65-F5344CB8AC3E}">
        <p14:creationId xmlns:p14="http://schemas.microsoft.com/office/powerpoint/2010/main" val="123568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F975C-3F63-E514-9B22-4B628953F2F6}"/>
              </a:ext>
            </a:extLst>
          </p:cNvPr>
          <p:cNvPicPr>
            <a:picLocks noChangeAspect="1"/>
          </p:cNvPicPr>
          <p:nvPr/>
        </p:nvPicPr>
        <p:blipFill>
          <a:blip r:embed="rId2"/>
          <a:stretch>
            <a:fillRect/>
          </a:stretch>
        </p:blipFill>
        <p:spPr>
          <a:xfrm>
            <a:off x="306579" y="450984"/>
            <a:ext cx="8098794" cy="5956032"/>
          </a:xfrm>
          <a:prstGeom prst="rect">
            <a:avLst/>
          </a:prstGeom>
        </p:spPr>
      </p:pic>
      <p:sp>
        <p:nvSpPr>
          <p:cNvPr id="7" name="Rectangle: Rounded Corners 6">
            <a:extLst>
              <a:ext uri="{FF2B5EF4-FFF2-40B4-BE49-F238E27FC236}">
                <a16:creationId xmlns:a16="http://schemas.microsoft.com/office/drawing/2014/main" id="{A1254D17-9055-B320-3815-B123F38901E1}"/>
              </a:ext>
            </a:extLst>
          </p:cNvPr>
          <p:cNvSpPr/>
          <p:nvPr/>
        </p:nvSpPr>
        <p:spPr>
          <a:xfrm>
            <a:off x="193930" y="116633"/>
            <a:ext cx="8842565" cy="6624828"/>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10C8FACB-A9D1-5282-63E4-162C21E8F5E0}"/>
              </a:ext>
            </a:extLst>
          </p:cNvPr>
          <p:cNvSpPr txBox="1"/>
          <p:nvPr/>
        </p:nvSpPr>
        <p:spPr>
          <a:xfrm>
            <a:off x="3803111" y="905716"/>
            <a:ext cx="1944212" cy="830997"/>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Stories by the same person are linked by a username</a:t>
            </a:r>
          </a:p>
        </p:txBody>
      </p:sp>
      <p:sp>
        <p:nvSpPr>
          <p:cNvPr id="10" name="Arrow: Left 9">
            <a:extLst>
              <a:ext uri="{FF2B5EF4-FFF2-40B4-BE49-F238E27FC236}">
                <a16:creationId xmlns:a16="http://schemas.microsoft.com/office/drawing/2014/main" id="{35F4287C-E02E-F8A2-DE6C-92B1A4D2F60E}"/>
              </a:ext>
            </a:extLst>
          </p:cNvPr>
          <p:cNvSpPr/>
          <p:nvPr/>
        </p:nvSpPr>
        <p:spPr>
          <a:xfrm rot="20446164" flipV="1">
            <a:off x="1723522" y="1939154"/>
            <a:ext cx="2238156" cy="976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48A985D-C360-81F2-45FE-6AA61E241A58}"/>
              </a:ext>
            </a:extLst>
          </p:cNvPr>
          <p:cNvSpPr txBox="1"/>
          <p:nvPr/>
        </p:nvSpPr>
        <p:spPr>
          <a:xfrm>
            <a:off x="2627783" y="5183767"/>
            <a:ext cx="3065951" cy="646331"/>
          </a:xfrm>
          <a:prstGeom prst="rect">
            <a:avLst/>
          </a:prstGeom>
          <a:noFill/>
        </p:spPr>
        <p:txBody>
          <a:bodyPr wrap="square">
            <a:spAutoFit/>
          </a:bodyPr>
          <a:lstStyle/>
          <a:p>
            <a:r>
              <a:rPr lang="en-GB">
                <a:latin typeface="Calibri" panose="020F0502020204030204" pitchFamily="34" charset="0"/>
                <a:cs typeface="Calibri" panose="020F0502020204030204" pitchFamily="34" charset="0"/>
              </a:rPr>
              <a:t>See which organisations are reading feedback</a:t>
            </a:r>
          </a:p>
        </p:txBody>
      </p:sp>
      <p:sp>
        <p:nvSpPr>
          <p:cNvPr id="13" name="Arrow: Right 12">
            <a:extLst>
              <a:ext uri="{FF2B5EF4-FFF2-40B4-BE49-F238E27FC236}">
                <a16:creationId xmlns:a16="http://schemas.microsoft.com/office/drawing/2014/main" id="{0B57A367-07EB-AB3C-A0A3-A7D5B5C1F859}"/>
              </a:ext>
            </a:extLst>
          </p:cNvPr>
          <p:cNvSpPr/>
          <p:nvPr/>
        </p:nvSpPr>
        <p:spPr>
          <a:xfrm rot="1375442" flipV="1">
            <a:off x="4565308" y="5741146"/>
            <a:ext cx="1046844" cy="177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CE8005-65BA-EB1D-9D29-BF6497014BEF}"/>
              </a:ext>
            </a:extLst>
          </p:cNvPr>
          <p:cNvSpPr txBox="1"/>
          <p:nvPr/>
        </p:nvSpPr>
        <p:spPr>
          <a:xfrm>
            <a:off x="3915316" y="170745"/>
            <a:ext cx="4919533" cy="369332"/>
          </a:xfrm>
          <a:prstGeom prst="rect">
            <a:avLst/>
          </a:prstGeom>
          <a:noFill/>
        </p:spPr>
        <p:txBody>
          <a:bodyPr wrap="square">
            <a:spAutoFit/>
          </a:bodyPr>
          <a:lstStyle/>
          <a:p>
            <a:r>
              <a:rPr lang="en-GB">
                <a:latin typeface="Calibri" panose="020F0502020204030204" pitchFamily="34" charset="0"/>
                <a:cs typeface="Calibri" panose="020F0502020204030204" pitchFamily="34" charset="0"/>
              </a:rPr>
              <a:t>Tags are added by the author to show key themes</a:t>
            </a:r>
          </a:p>
        </p:txBody>
      </p:sp>
      <p:sp>
        <p:nvSpPr>
          <p:cNvPr id="16" name="Arrow: Down 15">
            <a:extLst>
              <a:ext uri="{FF2B5EF4-FFF2-40B4-BE49-F238E27FC236}">
                <a16:creationId xmlns:a16="http://schemas.microsoft.com/office/drawing/2014/main" id="{4DA7875A-3B0D-E7D2-89D2-67D9D5069BE4}"/>
              </a:ext>
            </a:extLst>
          </p:cNvPr>
          <p:cNvSpPr/>
          <p:nvPr/>
        </p:nvSpPr>
        <p:spPr>
          <a:xfrm rot="779989">
            <a:off x="8026222" y="588036"/>
            <a:ext cx="216024" cy="2376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820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452BC-64BC-70EA-E429-522AEE6642A2}"/>
              </a:ext>
            </a:extLst>
          </p:cNvPr>
          <p:cNvPicPr>
            <a:picLocks noChangeAspect="1"/>
          </p:cNvPicPr>
          <p:nvPr/>
        </p:nvPicPr>
        <p:blipFill>
          <a:blip r:embed="rId2"/>
          <a:stretch>
            <a:fillRect/>
          </a:stretch>
        </p:blipFill>
        <p:spPr>
          <a:xfrm>
            <a:off x="1259632" y="742097"/>
            <a:ext cx="6301924" cy="5395301"/>
          </a:xfrm>
          <a:prstGeom prst="rect">
            <a:avLst/>
          </a:prstGeom>
        </p:spPr>
      </p:pic>
      <p:sp>
        <p:nvSpPr>
          <p:cNvPr id="7" name="Rectangle: Rounded Corners 6">
            <a:extLst>
              <a:ext uri="{FF2B5EF4-FFF2-40B4-BE49-F238E27FC236}">
                <a16:creationId xmlns:a16="http://schemas.microsoft.com/office/drawing/2014/main" id="{A1254D17-9055-B320-3815-B123F38901E1}"/>
              </a:ext>
            </a:extLst>
          </p:cNvPr>
          <p:cNvSpPr/>
          <p:nvPr/>
        </p:nvSpPr>
        <p:spPr>
          <a:xfrm>
            <a:off x="193930" y="116633"/>
            <a:ext cx="8842565" cy="6624828"/>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Arrow: Left 9">
            <a:extLst>
              <a:ext uri="{FF2B5EF4-FFF2-40B4-BE49-F238E27FC236}">
                <a16:creationId xmlns:a16="http://schemas.microsoft.com/office/drawing/2014/main" id="{35F4287C-E02E-F8A2-DE6C-92B1A4D2F60E}"/>
              </a:ext>
            </a:extLst>
          </p:cNvPr>
          <p:cNvSpPr/>
          <p:nvPr/>
        </p:nvSpPr>
        <p:spPr>
          <a:xfrm rot="13594268" flipV="1">
            <a:off x="232577" y="2372066"/>
            <a:ext cx="1317331" cy="1478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0B57A367-07EB-AB3C-A0A3-A7D5B5C1F859}"/>
              </a:ext>
            </a:extLst>
          </p:cNvPr>
          <p:cNvSpPr/>
          <p:nvPr/>
        </p:nvSpPr>
        <p:spPr>
          <a:xfrm rot="18783376" flipV="1">
            <a:off x="4309516" y="5907294"/>
            <a:ext cx="1046844" cy="177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4DA7875A-3B0D-E7D2-89D2-67D9D5069BE4}"/>
              </a:ext>
            </a:extLst>
          </p:cNvPr>
          <p:cNvSpPr/>
          <p:nvPr/>
        </p:nvSpPr>
        <p:spPr>
          <a:xfrm rot="3018466">
            <a:off x="7781828" y="536933"/>
            <a:ext cx="205078" cy="1293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68402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BD854-A095-4B44-A23F-553F52F76FD3}">
  <ds:schemaRefs>
    <ds:schemaRef ds:uri="http://schemas.microsoft.com/sharepoint/v3/contenttype/forms"/>
  </ds:schemaRefs>
</ds:datastoreItem>
</file>

<file path=customXml/itemProps2.xml><?xml version="1.0" encoding="utf-8"?>
<ds:datastoreItem xmlns:ds="http://schemas.openxmlformats.org/officeDocument/2006/customXml" ds:itemID="{48F00399-BC80-4356-B447-469D3BFC7488}">
  <ds:schemaRefs>
    <ds:schemaRef ds:uri="db480776-5128-43a3-b677-12ebb2d77427"/>
    <ds:schemaRef ds:uri="f47fa861-369f-4035-a868-dd727a8f1eb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4048F1-17BA-408D-8AAD-000F5F7E5346}">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On-screen Show (4:3)</PresentationFormat>
  <Paragraphs>124</Paragraphs>
  <Slides>27</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Helvetica</vt:lpstr>
      <vt:lpstr>MuseoSans500</vt:lpstr>
      <vt:lpstr>Default Design</vt:lpstr>
      <vt:lpstr>PowerPoint Presentation</vt:lpstr>
      <vt:lpstr>Aims</vt:lpstr>
      <vt:lpstr>PowerPoint Presentation</vt:lpstr>
      <vt:lpstr>Care Opinion in 2 minute </vt:lpstr>
      <vt:lpstr>Mission, Vision &amp; Values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Krisztina Patocs</cp:lastModifiedBy>
  <cp:revision>1</cp:revision>
  <dcterms:created xsi:type="dcterms:W3CDTF">2019-04-17T15:49:29Z</dcterms:created>
  <dcterms:modified xsi:type="dcterms:W3CDTF">2022-09-23T14:15:05Z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