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26"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kham, Abigail" userId="4a925abc-c9f8-4019-b45c-66ffa17c2e3f" providerId="ADAL" clId="{D2E2ACD8-C2F8-41D8-AF5C-DFDAC4FBDDF0}"/>
    <pc:docChg chg="custSel modSld">
      <pc:chgData name="Barkham, Abigail" userId="4a925abc-c9f8-4019-b45c-66ffa17c2e3f" providerId="ADAL" clId="{D2E2ACD8-C2F8-41D8-AF5C-DFDAC4FBDDF0}" dt="2024-11-07T08:46:40.786" v="138" actId="313"/>
      <pc:docMkLst>
        <pc:docMk/>
      </pc:docMkLst>
      <pc:sldChg chg="modSp mod">
        <pc:chgData name="Barkham, Abigail" userId="4a925abc-c9f8-4019-b45c-66ffa17c2e3f" providerId="ADAL" clId="{D2E2ACD8-C2F8-41D8-AF5C-DFDAC4FBDDF0}" dt="2024-11-07T08:46:40.786" v="138" actId="313"/>
        <pc:sldMkLst>
          <pc:docMk/>
          <pc:sldMk cId="0" sldId="259"/>
        </pc:sldMkLst>
        <pc:spChg chg="mod">
          <ac:chgData name="Barkham, Abigail" userId="4a925abc-c9f8-4019-b45c-66ffa17c2e3f" providerId="ADAL" clId="{D2E2ACD8-C2F8-41D8-AF5C-DFDAC4FBDDF0}" dt="2024-11-07T08:46:40.786" v="138" actId="313"/>
          <ac:spMkLst>
            <pc:docMk/>
            <pc:sldMk cId="0" sldId="259"/>
            <ac:spMk id="1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dada8eeb0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0dada8eeb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dada8eeb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0dada8eeb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0dada8eeb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0dada8eeb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dada8eeb0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dada8eeb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dd07fbe6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0dd07fbe6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0dada8eeb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0dada8eeb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0dada8eeb0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0dada8eeb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02825" y="2741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Fostering a Culture of Openness and Transparency: Our Journey with Care Opinion</a:t>
            </a:r>
            <a:endParaRPr/>
          </a:p>
        </p:txBody>
      </p:sp>
      <p:sp>
        <p:nvSpPr>
          <p:cNvPr id="135" name="Google Shape;135;p13"/>
          <p:cNvSpPr txBox="1">
            <a:spLocks noGrp="1"/>
          </p:cNvSpPr>
          <p:nvPr>
            <p:ph type="subTitle" idx="1"/>
          </p:nvPr>
        </p:nvSpPr>
        <p:spPr>
          <a:xfrm>
            <a:off x="3587100" y="3283600"/>
            <a:ext cx="3470700" cy="5061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a:t>Hampshire and Isle of Wight Healthcare Trust</a:t>
            </a:r>
            <a:endParaRPr/>
          </a:p>
        </p:txBody>
      </p:sp>
      <p:sp>
        <p:nvSpPr>
          <p:cNvPr id="136" name="Google Shape;136;p13"/>
          <p:cNvSpPr txBox="1"/>
          <p:nvPr/>
        </p:nvSpPr>
        <p:spPr>
          <a:xfrm>
            <a:off x="3587100" y="3789700"/>
            <a:ext cx="35973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solidFill>
                  <a:schemeClr val="lt1"/>
                </a:solidFill>
                <a:latin typeface="Lato"/>
                <a:ea typeface="Lato"/>
                <a:cs typeface="Lato"/>
                <a:sym typeface="Lato"/>
              </a:rPr>
              <a:t>Alex Clements - Physical Health Public Engagement lead</a:t>
            </a:r>
            <a:endParaRPr sz="1000" dirty="0">
              <a:solidFill>
                <a:schemeClr val="lt1"/>
              </a:solidFill>
              <a:latin typeface="Lato"/>
              <a:ea typeface="Lato"/>
              <a:cs typeface="Lato"/>
              <a:sym typeface="Lato"/>
            </a:endParaRPr>
          </a:p>
          <a:p>
            <a:pPr marL="0" lvl="0" indent="0" algn="l" rtl="0">
              <a:spcBef>
                <a:spcPts val="0"/>
              </a:spcBef>
              <a:spcAft>
                <a:spcPts val="0"/>
              </a:spcAft>
              <a:buNone/>
            </a:pPr>
            <a:endParaRPr sz="1000" dirty="0">
              <a:solidFill>
                <a:schemeClr val="lt1"/>
              </a:solidFill>
              <a:latin typeface="Lato"/>
              <a:ea typeface="Lato"/>
              <a:cs typeface="Lato"/>
              <a:sym typeface="Lato"/>
            </a:endParaRPr>
          </a:p>
          <a:p>
            <a:pPr marL="0" lvl="0" indent="0" algn="l" rtl="0">
              <a:spcBef>
                <a:spcPts val="0"/>
              </a:spcBef>
              <a:spcAft>
                <a:spcPts val="0"/>
              </a:spcAft>
              <a:buNone/>
            </a:pPr>
            <a:r>
              <a:rPr lang="en-GB" sz="1000" dirty="0">
                <a:solidFill>
                  <a:schemeClr val="lt1"/>
                </a:solidFill>
                <a:latin typeface="Lato"/>
                <a:ea typeface="Lato"/>
                <a:cs typeface="Lato"/>
                <a:sym typeface="Lato"/>
              </a:rPr>
              <a:t>Dr Abigail Barkham – Consultant Practitioner (nurse)</a:t>
            </a:r>
            <a:endParaRPr sz="1000" dirty="0">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 Growing Movement: Our Journey with Care Opinion</a:t>
            </a:r>
            <a:endParaRPr/>
          </a:p>
        </p:txBody>
      </p:sp>
      <p:sp>
        <p:nvSpPr>
          <p:cNvPr id="142" name="Google Shape;142;p14"/>
          <p:cNvSpPr txBox="1">
            <a:spLocks noGrp="1"/>
          </p:cNvSpPr>
          <p:nvPr>
            <p:ph type="body" idx="1"/>
          </p:nvPr>
        </p:nvSpPr>
        <p:spPr>
          <a:xfrm>
            <a:off x="466850" y="1462275"/>
            <a:ext cx="43353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275"/>
              <a:buNone/>
            </a:pPr>
            <a:r>
              <a:rPr lang="en-GB" sz="1200" b="1">
                <a:latin typeface="Arial"/>
                <a:ea typeface="Arial"/>
                <a:cs typeface="Arial"/>
                <a:sym typeface="Arial"/>
              </a:rPr>
              <a:t>Rapid Expansion:</a:t>
            </a:r>
            <a:endParaRPr sz="1200" b="1">
              <a:latin typeface="Arial"/>
              <a:ea typeface="Arial"/>
              <a:cs typeface="Arial"/>
              <a:sym typeface="Arial"/>
            </a:endParaRPr>
          </a:p>
          <a:p>
            <a:pPr marL="457200" lvl="0" indent="-304800" algn="l" rtl="0">
              <a:spcBef>
                <a:spcPts val="1400"/>
              </a:spcBef>
              <a:spcAft>
                <a:spcPts val="0"/>
              </a:spcAft>
              <a:buClr>
                <a:schemeClr val="lt1"/>
              </a:buClr>
              <a:buSzPts val="1200"/>
              <a:buFont typeface="Arial"/>
              <a:buChar char="●"/>
            </a:pPr>
            <a:r>
              <a:rPr lang="en-GB" sz="1200">
                <a:latin typeface="Arial"/>
                <a:ea typeface="Arial"/>
                <a:cs typeface="Arial"/>
                <a:sym typeface="Arial"/>
              </a:rPr>
              <a:t>60 new teams joined the platform in the last 6 months</a:t>
            </a:r>
            <a:endParaRPr sz="120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GB" sz="1200">
                <a:latin typeface="Arial"/>
                <a:ea typeface="Arial"/>
                <a:cs typeface="Arial"/>
                <a:sym typeface="Arial"/>
              </a:rPr>
              <a:t>Consistent monthly submissions of around 70 stories</a:t>
            </a:r>
            <a:endParaRPr sz="1200">
              <a:latin typeface="Arial"/>
              <a:ea typeface="Arial"/>
              <a:cs typeface="Arial"/>
              <a:sym typeface="Arial"/>
            </a:endParaRPr>
          </a:p>
          <a:p>
            <a:pPr marL="0" lvl="0" indent="0" algn="l" rtl="0">
              <a:spcBef>
                <a:spcPts val="1400"/>
              </a:spcBef>
              <a:spcAft>
                <a:spcPts val="0"/>
              </a:spcAft>
              <a:buSzPts val="275"/>
              <a:buNone/>
            </a:pPr>
            <a:r>
              <a:rPr lang="en-GB" sz="1200" b="1">
                <a:latin typeface="Arial"/>
                <a:ea typeface="Arial"/>
                <a:cs typeface="Arial"/>
                <a:sym typeface="Arial"/>
              </a:rPr>
              <a:t>Addressing Challenges:</a:t>
            </a:r>
            <a:endParaRPr sz="1200" b="1">
              <a:latin typeface="Arial"/>
              <a:ea typeface="Arial"/>
              <a:cs typeface="Arial"/>
              <a:sym typeface="Arial"/>
            </a:endParaRPr>
          </a:p>
          <a:p>
            <a:pPr marL="457200" lvl="0" indent="-304800" algn="l" rtl="0">
              <a:spcBef>
                <a:spcPts val="1400"/>
              </a:spcBef>
              <a:spcAft>
                <a:spcPts val="0"/>
              </a:spcAft>
              <a:buClr>
                <a:schemeClr val="lt1"/>
              </a:buClr>
              <a:buSzPts val="1200"/>
              <a:buFont typeface="Arial"/>
              <a:buChar char="●"/>
            </a:pPr>
            <a:r>
              <a:rPr lang="en-GB" sz="1200">
                <a:latin typeface="Arial"/>
                <a:ea typeface="Arial"/>
                <a:cs typeface="Arial"/>
                <a:sym typeface="Arial"/>
              </a:rPr>
              <a:t>Successfully navigated concerns around content moderation and workload</a:t>
            </a:r>
            <a:endParaRPr sz="120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GB" sz="1200">
                <a:latin typeface="Arial"/>
                <a:ea typeface="Arial"/>
                <a:cs typeface="Arial"/>
                <a:sym typeface="Arial"/>
              </a:rPr>
              <a:t>Leveraged Care Opinion's expertise for seamless implementation</a:t>
            </a:r>
            <a:endParaRPr sz="1200">
              <a:latin typeface="Arial"/>
              <a:ea typeface="Arial"/>
              <a:cs typeface="Arial"/>
              <a:sym typeface="Arial"/>
            </a:endParaRPr>
          </a:p>
          <a:p>
            <a:pPr marL="0" lvl="0" indent="0" algn="l" rtl="0">
              <a:spcBef>
                <a:spcPts val="1400"/>
              </a:spcBef>
              <a:spcAft>
                <a:spcPts val="0"/>
              </a:spcAft>
              <a:buSzPts val="275"/>
              <a:buNone/>
            </a:pPr>
            <a:r>
              <a:rPr lang="en-GB" sz="1200" b="1">
                <a:latin typeface="Arial"/>
                <a:ea typeface="Arial"/>
                <a:cs typeface="Arial"/>
                <a:sym typeface="Arial"/>
              </a:rPr>
              <a:t>Proven Success:</a:t>
            </a:r>
            <a:endParaRPr sz="1200" b="1">
              <a:latin typeface="Arial"/>
              <a:ea typeface="Arial"/>
              <a:cs typeface="Arial"/>
              <a:sym typeface="Arial"/>
            </a:endParaRPr>
          </a:p>
          <a:p>
            <a:pPr marL="457200" lvl="0" indent="-304800" algn="l" rtl="0">
              <a:spcBef>
                <a:spcPts val="1400"/>
              </a:spcBef>
              <a:spcAft>
                <a:spcPts val="0"/>
              </a:spcAft>
              <a:buClr>
                <a:schemeClr val="lt1"/>
              </a:buClr>
              <a:buSzPts val="1200"/>
              <a:buFont typeface="Arial"/>
              <a:buChar char="●"/>
            </a:pPr>
            <a:r>
              <a:rPr lang="en-GB" sz="1200">
                <a:latin typeface="Arial"/>
                <a:ea typeface="Arial"/>
                <a:cs typeface="Arial"/>
                <a:sym typeface="Arial"/>
              </a:rPr>
              <a:t>Executive team renewed funding for another year, recognizing the platform's value</a:t>
            </a:r>
            <a:endParaRPr sz="1200">
              <a:latin typeface="Arial"/>
              <a:ea typeface="Arial"/>
              <a:cs typeface="Arial"/>
              <a:sym typeface="Arial"/>
            </a:endParaRPr>
          </a:p>
          <a:p>
            <a:pPr marL="0" lvl="0" indent="0" algn="l" rtl="0">
              <a:spcBef>
                <a:spcPts val="1400"/>
              </a:spcBef>
              <a:spcAft>
                <a:spcPts val="0"/>
              </a:spcAft>
              <a:buSzPts val="275"/>
              <a:buNone/>
            </a:pPr>
            <a:endParaRPr sz="1200">
              <a:latin typeface="Arial"/>
              <a:ea typeface="Arial"/>
              <a:cs typeface="Arial"/>
              <a:sym typeface="Arial"/>
            </a:endParaRPr>
          </a:p>
          <a:p>
            <a:pPr marL="0" lvl="0" indent="0" algn="l" rtl="0">
              <a:spcBef>
                <a:spcPts val="1400"/>
              </a:spcBef>
              <a:spcAft>
                <a:spcPts val="1200"/>
              </a:spcAft>
              <a:buSzPts val="275"/>
              <a:buNone/>
            </a:pPr>
            <a:endParaRPr sz="1200"/>
          </a:p>
        </p:txBody>
      </p:sp>
      <p:sp>
        <p:nvSpPr>
          <p:cNvPr id="143" name="Google Shape;143;p14"/>
          <p:cNvSpPr txBox="1"/>
          <p:nvPr/>
        </p:nvSpPr>
        <p:spPr>
          <a:xfrm>
            <a:off x="4987575" y="1661625"/>
            <a:ext cx="3946200" cy="251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GB" sz="1200" b="1">
                <a:solidFill>
                  <a:schemeClr val="lt1"/>
                </a:solidFill>
              </a:rPr>
              <a:t>Timeline:</a:t>
            </a:r>
            <a:endParaRPr sz="1200" b="1">
              <a:solidFill>
                <a:schemeClr val="lt1"/>
              </a:solidFill>
            </a:endParaRPr>
          </a:p>
          <a:p>
            <a:pPr marL="457200" lvl="0" indent="-304800" algn="l" rtl="0">
              <a:lnSpc>
                <a:spcPct val="115000"/>
              </a:lnSpc>
              <a:spcBef>
                <a:spcPts val="1400"/>
              </a:spcBef>
              <a:spcAft>
                <a:spcPts val="0"/>
              </a:spcAft>
              <a:buClr>
                <a:schemeClr val="lt1"/>
              </a:buClr>
              <a:buSzPts val="1200"/>
              <a:buChar char="●"/>
            </a:pPr>
            <a:r>
              <a:rPr lang="en-GB" sz="1200" b="1">
                <a:solidFill>
                  <a:schemeClr val="lt1"/>
                </a:solidFill>
              </a:rPr>
              <a:t>Mid-2022:</a:t>
            </a:r>
            <a:r>
              <a:rPr lang="en-GB" sz="1200">
                <a:solidFill>
                  <a:schemeClr val="lt1"/>
                </a:solidFill>
              </a:rPr>
              <a:t> Pilot launch in Mid and North Hampshire (25 teams)</a:t>
            </a:r>
            <a:endParaRPr sz="1200">
              <a:solidFill>
                <a:schemeClr val="lt1"/>
              </a:solidFill>
            </a:endParaRPr>
          </a:p>
          <a:p>
            <a:pPr marL="457200" lvl="0" indent="-304800" algn="l" rtl="0">
              <a:lnSpc>
                <a:spcPct val="115000"/>
              </a:lnSpc>
              <a:spcBef>
                <a:spcPts val="0"/>
              </a:spcBef>
              <a:spcAft>
                <a:spcPts val="0"/>
              </a:spcAft>
              <a:buClr>
                <a:schemeClr val="lt1"/>
              </a:buClr>
              <a:buSzPts val="1200"/>
              <a:buChar char="●"/>
            </a:pPr>
            <a:r>
              <a:rPr lang="en-GB" sz="1200" b="1">
                <a:solidFill>
                  <a:schemeClr val="lt1"/>
                </a:solidFill>
              </a:rPr>
              <a:t>2022-2023:</a:t>
            </a:r>
            <a:r>
              <a:rPr lang="en-GB" sz="1200">
                <a:solidFill>
                  <a:schemeClr val="lt1"/>
                </a:solidFill>
              </a:rPr>
              <a:t> Expanded to 40 teams, with a </a:t>
            </a:r>
            <a:r>
              <a:rPr lang="en-GB" sz="1200" b="1">
                <a:solidFill>
                  <a:schemeClr val="lt1"/>
                </a:solidFill>
              </a:rPr>
              <a:t>2024:</a:t>
            </a:r>
            <a:r>
              <a:rPr lang="en-GB" sz="1200">
                <a:solidFill>
                  <a:schemeClr val="lt1"/>
                </a:solidFill>
              </a:rPr>
              <a:t> Full trust rollout, targeting all 600 teams, 110 currently on board</a:t>
            </a:r>
            <a:endParaRPr sz="1200">
              <a:solidFill>
                <a:schemeClr val="lt1"/>
              </a:solidFill>
            </a:endParaRPr>
          </a:p>
          <a:p>
            <a:pPr marL="0" lvl="0" indent="0" algn="l" rtl="0">
              <a:lnSpc>
                <a:spcPct val="115000"/>
              </a:lnSpc>
              <a:spcBef>
                <a:spcPts val="1400"/>
              </a:spcBef>
              <a:spcAft>
                <a:spcPts val="0"/>
              </a:spcAft>
              <a:buNone/>
            </a:pPr>
            <a:r>
              <a:rPr lang="en-GB" sz="1200" b="1">
                <a:solidFill>
                  <a:schemeClr val="lt1"/>
                </a:solidFill>
              </a:rPr>
              <a:t>Key Metrics:</a:t>
            </a:r>
            <a:endParaRPr sz="1200" b="1">
              <a:solidFill>
                <a:schemeClr val="lt1"/>
              </a:solidFill>
            </a:endParaRPr>
          </a:p>
          <a:p>
            <a:pPr marL="457200" lvl="0" indent="-304800" algn="l" rtl="0">
              <a:lnSpc>
                <a:spcPct val="115000"/>
              </a:lnSpc>
              <a:spcBef>
                <a:spcPts val="1400"/>
              </a:spcBef>
              <a:spcAft>
                <a:spcPts val="0"/>
              </a:spcAft>
              <a:buClr>
                <a:schemeClr val="lt1"/>
              </a:buClr>
              <a:buSzPts val="1200"/>
              <a:buChar char="●"/>
            </a:pPr>
            <a:r>
              <a:rPr lang="en-GB" sz="1200">
                <a:solidFill>
                  <a:schemeClr val="lt1"/>
                </a:solidFill>
              </a:rPr>
              <a:t>2100+ stories</a:t>
            </a:r>
            <a:endParaRPr sz="1200">
              <a:solidFill>
                <a:schemeClr val="lt1"/>
              </a:solidFill>
            </a:endParaRPr>
          </a:p>
          <a:p>
            <a:pPr marL="457200" lvl="0" indent="-304800" algn="l" rtl="0">
              <a:lnSpc>
                <a:spcPct val="115000"/>
              </a:lnSpc>
              <a:spcBef>
                <a:spcPts val="0"/>
              </a:spcBef>
              <a:spcAft>
                <a:spcPts val="0"/>
              </a:spcAft>
              <a:buClr>
                <a:schemeClr val="lt1"/>
              </a:buClr>
              <a:buSzPts val="1200"/>
              <a:buChar char="●"/>
            </a:pPr>
            <a:r>
              <a:rPr lang="en-GB" sz="1200">
                <a:solidFill>
                  <a:schemeClr val="lt1"/>
                </a:solidFill>
              </a:rPr>
              <a:t>280,000+ reads</a:t>
            </a:r>
            <a:endParaRPr sz="8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22945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could be improved - Pre rollout</a:t>
            </a:r>
            <a:endParaRPr/>
          </a:p>
        </p:txBody>
      </p:sp>
      <p:sp>
        <p:nvSpPr>
          <p:cNvPr id="149" name="Google Shape;149;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15"/>
          <p:cNvPicPr preferRelativeResize="0"/>
          <p:nvPr/>
        </p:nvPicPr>
        <p:blipFill>
          <a:blip r:embed="rId3">
            <a:alphaModFix/>
          </a:blip>
          <a:stretch>
            <a:fillRect/>
          </a:stretch>
        </p:blipFill>
        <p:spPr>
          <a:xfrm>
            <a:off x="760465" y="774725"/>
            <a:ext cx="8112976" cy="4202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Culture Change Through Open Communication</a:t>
            </a:r>
            <a:endParaRPr/>
          </a:p>
        </p:txBody>
      </p:sp>
      <p:sp>
        <p:nvSpPr>
          <p:cNvPr id="156" name="Google Shape;156;p16"/>
          <p:cNvSpPr txBox="1">
            <a:spLocks noGrp="1"/>
          </p:cNvSpPr>
          <p:nvPr>
            <p:ph type="body" idx="1"/>
          </p:nvPr>
        </p:nvSpPr>
        <p:spPr>
          <a:xfrm>
            <a:off x="329550" y="1581275"/>
            <a:ext cx="49806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latin typeface="Arial"/>
                <a:ea typeface="Arial"/>
                <a:cs typeface="Arial"/>
                <a:sym typeface="Arial"/>
              </a:rPr>
              <a:t>After Care Opinion:</a:t>
            </a:r>
            <a:endParaRPr b="1">
              <a:latin typeface="Arial"/>
              <a:ea typeface="Arial"/>
              <a:cs typeface="Arial"/>
              <a:sym typeface="Arial"/>
            </a:endParaRPr>
          </a:p>
          <a:p>
            <a:pPr marL="457200" lvl="0" indent="-311150" algn="l" rtl="0">
              <a:spcBef>
                <a:spcPts val="1400"/>
              </a:spcBef>
              <a:spcAft>
                <a:spcPts val="0"/>
              </a:spcAft>
              <a:buClr>
                <a:schemeClr val="lt1"/>
              </a:buClr>
              <a:buSzPts val="1300"/>
              <a:buFont typeface="Arial"/>
              <a:buChar char="●"/>
            </a:pPr>
            <a:r>
              <a:rPr lang="en-GB">
                <a:latin typeface="Arial"/>
                <a:ea typeface="Arial"/>
                <a:cs typeface="Arial"/>
                <a:sym typeface="Arial"/>
              </a:rPr>
              <a:t>Increased openness and honesty:</a:t>
            </a:r>
            <a:endParaRPr>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Staff feel empowered to share feedback and ideas</a:t>
            </a:r>
            <a:endParaRPr sz="1300">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Open discussions about challenges and successes</a:t>
            </a:r>
            <a:endParaRPr sz="1300">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Enhanced patient-staff relationships</a:t>
            </a:r>
            <a:endParaRPr sz="1300">
              <a:latin typeface="Arial"/>
              <a:ea typeface="Arial"/>
              <a:cs typeface="Arial"/>
              <a:sym typeface="Arial"/>
            </a:endParaRPr>
          </a:p>
          <a:p>
            <a:pPr marL="457200" lvl="0" indent="-311150" algn="l" rtl="0">
              <a:spcBef>
                <a:spcPts val="0"/>
              </a:spcBef>
              <a:spcAft>
                <a:spcPts val="0"/>
              </a:spcAft>
              <a:buClr>
                <a:schemeClr val="lt1"/>
              </a:buClr>
              <a:buSzPts val="1300"/>
              <a:buFont typeface="Arial"/>
              <a:buChar char="●"/>
            </a:pPr>
            <a:r>
              <a:rPr lang="en-GB">
                <a:latin typeface="Arial"/>
                <a:ea typeface="Arial"/>
                <a:cs typeface="Arial"/>
                <a:sym typeface="Arial"/>
              </a:rPr>
              <a:t>Improved staff morale and engagement:</a:t>
            </a:r>
            <a:endParaRPr>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Recognition and appreciation for hard work</a:t>
            </a:r>
            <a:endParaRPr sz="1300">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A sense of belonging and team spirit</a:t>
            </a:r>
            <a:endParaRPr sz="1300">
              <a:latin typeface="Arial"/>
              <a:ea typeface="Arial"/>
              <a:cs typeface="Arial"/>
              <a:sym typeface="Arial"/>
            </a:endParaRPr>
          </a:p>
          <a:p>
            <a:pPr marL="914400" lvl="1" indent="-311150" algn="l" rtl="0">
              <a:spcBef>
                <a:spcPts val="0"/>
              </a:spcBef>
              <a:spcAft>
                <a:spcPts val="0"/>
              </a:spcAft>
              <a:buClr>
                <a:schemeClr val="lt1"/>
              </a:buClr>
              <a:buSzPts val="1300"/>
              <a:buFont typeface="Arial"/>
              <a:buChar char="○"/>
            </a:pPr>
            <a:r>
              <a:rPr lang="en-GB" sz="1300">
                <a:latin typeface="Arial"/>
                <a:ea typeface="Arial"/>
                <a:cs typeface="Arial"/>
                <a:sym typeface="Arial"/>
              </a:rPr>
              <a:t>Increased job satisfaction</a:t>
            </a:r>
            <a:endParaRPr sz="1300">
              <a:latin typeface="Arial"/>
              <a:ea typeface="Arial"/>
              <a:cs typeface="Arial"/>
              <a:sym typeface="Arial"/>
            </a:endParaRPr>
          </a:p>
          <a:p>
            <a:pPr marL="0" lvl="0" indent="0" algn="l" rtl="0">
              <a:spcBef>
                <a:spcPts val="1400"/>
              </a:spcBef>
              <a:spcAft>
                <a:spcPts val="1200"/>
              </a:spcAft>
              <a:buNone/>
            </a:pPr>
            <a:endParaRPr/>
          </a:p>
        </p:txBody>
      </p:sp>
      <p:sp>
        <p:nvSpPr>
          <p:cNvPr id="157" name="Google Shape;157;p16"/>
          <p:cNvSpPr txBox="1"/>
          <p:nvPr/>
        </p:nvSpPr>
        <p:spPr>
          <a:xfrm>
            <a:off x="5742675" y="1592975"/>
            <a:ext cx="2972400" cy="27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b="1" dirty="0">
                <a:solidFill>
                  <a:schemeClr val="lt1"/>
                </a:solidFill>
                <a:latin typeface="Lato"/>
                <a:ea typeface="Lato"/>
                <a:cs typeface="Lato"/>
                <a:sym typeface="Lato"/>
              </a:rPr>
              <a:t>‘ We now know how our patients feel and experience our service’</a:t>
            </a:r>
          </a:p>
          <a:p>
            <a:pPr marL="0" lvl="0" indent="0" algn="l" rtl="0">
              <a:spcBef>
                <a:spcPts val="0"/>
              </a:spcBef>
              <a:spcAft>
                <a:spcPts val="0"/>
              </a:spcAft>
              <a:buNone/>
            </a:pPr>
            <a:endParaRPr lang="en-GB" sz="1300" b="1" dirty="0">
              <a:solidFill>
                <a:schemeClr val="lt1"/>
              </a:solidFill>
              <a:latin typeface="Lato"/>
              <a:ea typeface="Lato"/>
              <a:cs typeface="Lato"/>
              <a:sym typeface="Lato"/>
            </a:endParaRPr>
          </a:p>
          <a:p>
            <a:pPr marL="0" lvl="0" indent="0" algn="l" rtl="0">
              <a:spcBef>
                <a:spcPts val="0"/>
              </a:spcBef>
              <a:spcAft>
                <a:spcPts val="0"/>
              </a:spcAft>
              <a:buNone/>
            </a:pPr>
            <a:r>
              <a:rPr lang="en-GB" sz="1300" b="1" dirty="0">
                <a:solidFill>
                  <a:schemeClr val="lt1"/>
                </a:solidFill>
                <a:latin typeface="Lato"/>
                <a:ea typeface="Lato"/>
                <a:cs typeface="Lato"/>
                <a:sym typeface="Lato"/>
              </a:rPr>
              <a:t>‘It helps us to understand our service’</a:t>
            </a:r>
          </a:p>
          <a:p>
            <a:pPr marL="0" lvl="0" indent="0" algn="l" rtl="0">
              <a:spcBef>
                <a:spcPts val="0"/>
              </a:spcBef>
              <a:spcAft>
                <a:spcPts val="0"/>
              </a:spcAft>
              <a:buNone/>
            </a:pPr>
            <a:endParaRPr lang="en-GB" sz="1300" b="1" dirty="0">
              <a:solidFill>
                <a:schemeClr val="lt1"/>
              </a:solidFill>
              <a:latin typeface="Lato"/>
              <a:ea typeface="Lato"/>
              <a:cs typeface="Lato"/>
              <a:sym typeface="Lato"/>
            </a:endParaRPr>
          </a:p>
          <a:p>
            <a:pPr marL="0" lvl="0" indent="0" algn="l" rtl="0">
              <a:spcBef>
                <a:spcPts val="0"/>
              </a:spcBef>
              <a:spcAft>
                <a:spcPts val="0"/>
              </a:spcAft>
              <a:buNone/>
            </a:pPr>
            <a:r>
              <a:rPr lang="en-GB" sz="1300" b="1" dirty="0">
                <a:solidFill>
                  <a:schemeClr val="lt1"/>
                </a:solidFill>
                <a:latin typeface="Lato"/>
                <a:ea typeface="Lato"/>
                <a:cs typeface="Lato"/>
                <a:sym typeface="Lato"/>
              </a:rPr>
              <a:t>‘we've made changes’</a:t>
            </a:r>
            <a:endParaRPr sz="1300" b="1" dirty="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What has gone well - Post rollout</a:t>
            </a:r>
            <a:endParaRPr/>
          </a:p>
        </p:txBody>
      </p:sp>
      <p:sp>
        <p:nvSpPr>
          <p:cNvPr id="163" name="Google Shape;163;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17"/>
          <p:cNvPicPr preferRelativeResize="0"/>
          <p:nvPr/>
        </p:nvPicPr>
        <p:blipFill>
          <a:blip r:embed="rId3">
            <a:alphaModFix/>
          </a:blip>
          <a:stretch>
            <a:fillRect/>
          </a:stretch>
        </p:blipFill>
        <p:spPr>
          <a:xfrm>
            <a:off x="720825" y="1016774"/>
            <a:ext cx="7269949" cy="3765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0" name="Google Shape;170;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1" name="Google Shape;171;p18"/>
          <p:cNvPicPr preferRelativeResize="0"/>
          <p:nvPr/>
        </p:nvPicPr>
        <p:blipFill>
          <a:blip r:embed="rId3">
            <a:alphaModFix/>
          </a:blip>
          <a:stretch>
            <a:fillRect/>
          </a:stretch>
        </p:blipFill>
        <p:spPr>
          <a:xfrm>
            <a:off x="1761841" y="310525"/>
            <a:ext cx="5919875" cy="443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Driving Service Improvement with Real-time Feedback</a:t>
            </a:r>
            <a:endParaRPr/>
          </a:p>
        </p:txBody>
      </p:sp>
      <p:sp>
        <p:nvSpPr>
          <p:cNvPr id="177" name="Google Shape;177;p19"/>
          <p:cNvSpPr txBox="1">
            <a:spLocks noGrp="1"/>
          </p:cNvSpPr>
          <p:nvPr>
            <p:ph type="body" idx="1"/>
          </p:nvPr>
        </p:nvSpPr>
        <p:spPr>
          <a:xfrm>
            <a:off x="267775" y="1608725"/>
            <a:ext cx="41568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b="1" dirty="0">
                <a:latin typeface="Arial"/>
                <a:ea typeface="Arial"/>
                <a:cs typeface="Arial"/>
                <a:sym typeface="Arial"/>
              </a:rPr>
              <a:t>Real-time Insights:</a:t>
            </a:r>
            <a:endParaRPr sz="1200" b="1" dirty="0">
              <a:latin typeface="Arial"/>
              <a:ea typeface="Arial"/>
              <a:cs typeface="Arial"/>
              <a:sym typeface="Arial"/>
            </a:endParaRPr>
          </a:p>
          <a:p>
            <a:pPr marL="457200" lvl="0" indent="-304800" algn="l" rtl="0">
              <a:spcBef>
                <a:spcPts val="1400"/>
              </a:spcBef>
              <a:spcAft>
                <a:spcPts val="0"/>
              </a:spcAft>
              <a:buClr>
                <a:schemeClr val="lt1"/>
              </a:buClr>
              <a:buSzPts val="1200"/>
              <a:buFont typeface="Arial"/>
              <a:buChar char="●"/>
            </a:pPr>
            <a:r>
              <a:rPr lang="en-GB" sz="1200" dirty="0">
                <a:latin typeface="Arial"/>
                <a:ea typeface="Arial"/>
                <a:cs typeface="Arial"/>
                <a:sym typeface="Arial"/>
              </a:rPr>
              <a:t>Immediate feedback on service delivery</a:t>
            </a:r>
            <a:endParaRPr sz="1200" dirty="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GB" sz="1200" dirty="0">
                <a:latin typeface="Arial"/>
                <a:ea typeface="Arial"/>
                <a:cs typeface="Arial"/>
                <a:sym typeface="Arial"/>
              </a:rPr>
              <a:t>Identification of areas for improvement</a:t>
            </a:r>
            <a:endParaRPr sz="1200" dirty="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GB" sz="1200" dirty="0">
                <a:latin typeface="Arial"/>
                <a:ea typeface="Arial"/>
                <a:cs typeface="Arial"/>
                <a:sym typeface="Arial"/>
              </a:rPr>
              <a:t>Celebration of successes and positive feedback</a:t>
            </a:r>
            <a:endParaRPr sz="1200" dirty="0">
              <a:latin typeface="Arial"/>
              <a:ea typeface="Arial"/>
              <a:cs typeface="Arial"/>
              <a:sym typeface="Arial"/>
            </a:endParaRPr>
          </a:p>
          <a:p>
            <a:pPr marL="0" lvl="0" indent="0" algn="l" rtl="0">
              <a:spcBef>
                <a:spcPts val="1400"/>
              </a:spcBef>
              <a:spcAft>
                <a:spcPts val="0"/>
              </a:spcAft>
              <a:buNone/>
            </a:pPr>
            <a:r>
              <a:rPr lang="en-GB" sz="1200" b="1" dirty="0">
                <a:latin typeface="Arial"/>
                <a:ea typeface="Arial"/>
                <a:cs typeface="Arial"/>
                <a:sym typeface="Arial"/>
              </a:rPr>
              <a:t>Data-Driven Decision Making:</a:t>
            </a:r>
            <a:endParaRPr sz="1200" b="1" dirty="0">
              <a:latin typeface="Arial"/>
              <a:ea typeface="Arial"/>
              <a:cs typeface="Arial"/>
              <a:sym typeface="Arial"/>
            </a:endParaRPr>
          </a:p>
          <a:p>
            <a:pPr marL="457200" lvl="0" indent="-304800" algn="l" rtl="0">
              <a:spcBef>
                <a:spcPts val="1400"/>
              </a:spcBef>
              <a:spcAft>
                <a:spcPts val="0"/>
              </a:spcAft>
              <a:buClr>
                <a:schemeClr val="lt1"/>
              </a:buClr>
              <a:buSzPts val="1200"/>
              <a:buFont typeface="Arial"/>
              <a:buChar char="●"/>
            </a:pPr>
            <a:r>
              <a:rPr lang="en-GB" sz="1200" dirty="0">
                <a:latin typeface="Arial"/>
                <a:ea typeface="Arial"/>
                <a:cs typeface="Arial"/>
                <a:sym typeface="Arial"/>
              </a:rPr>
              <a:t>Informed decision-making based on real-world data</a:t>
            </a:r>
            <a:endParaRPr sz="1200" dirty="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GB" sz="1200" dirty="0">
                <a:latin typeface="Arial"/>
                <a:ea typeface="Arial"/>
                <a:cs typeface="Arial"/>
                <a:sym typeface="Arial"/>
              </a:rPr>
              <a:t>Prioritization of improvement initiatives</a:t>
            </a:r>
            <a:endParaRPr sz="1200" dirty="0">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GB" sz="1200" dirty="0">
                <a:latin typeface="Arial"/>
                <a:ea typeface="Arial"/>
                <a:cs typeface="Arial"/>
                <a:sym typeface="Arial"/>
              </a:rPr>
              <a:t>Increase in staff level </a:t>
            </a:r>
            <a:r>
              <a:rPr lang="en-GB" sz="1200" dirty="0" err="1">
                <a:latin typeface="Arial"/>
                <a:ea typeface="Arial"/>
                <a:cs typeface="Arial"/>
                <a:sym typeface="Arial"/>
              </a:rPr>
              <a:t>engagement</a:t>
            </a:r>
            <a:r>
              <a:rPr lang="en-GB" sz="1200" b="1" dirty="0" err="1">
                <a:latin typeface="Arial"/>
                <a:ea typeface="Arial"/>
                <a:cs typeface="Arial"/>
                <a:sym typeface="Arial"/>
              </a:rPr>
              <a:t>l</a:t>
            </a:r>
            <a:endParaRPr sz="1200" dirty="0">
              <a:latin typeface="Arial"/>
              <a:ea typeface="Arial"/>
              <a:cs typeface="Arial"/>
              <a:sym typeface="Arial"/>
            </a:endParaRPr>
          </a:p>
          <a:p>
            <a:pPr marL="0" lvl="0" indent="0" algn="l" rtl="0">
              <a:spcBef>
                <a:spcPts val="1200"/>
              </a:spcBef>
              <a:spcAft>
                <a:spcPts val="0"/>
              </a:spcAft>
              <a:buNone/>
            </a:pPr>
            <a:endParaRPr sz="1200" dirty="0">
              <a:latin typeface="Arial"/>
              <a:ea typeface="Arial"/>
              <a:cs typeface="Arial"/>
              <a:sym typeface="Arial"/>
            </a:endParaRPr>
          </a:p>
          <a:p>
            <a:pPr marL="457200" lvl="0" indent="0" algn="l" rtl="0">
              <a:spcBef>
                <a:spcPts val="1400"/>
              </a:spcBef>
              <a:spcAft>
                <a:spcPts val="0"/>
              </a:spcAft>
              <a:buNone/>
            </a:pPr>
            <a:endParaRPr sz="1200" dirty="0">
              <a:latin typeface="Arial"/>
              <a:ea typeface="Arial"/>
              <a:cs typeface="Arial"/>
              <a:sym typeface="Arial"/>
            </a:endParaRPr>
          </a:p>
          <a:p>
            <a:pPr marL="457200" lvl="0" indent="0" algn="l" rtl="0">
              <a:spcBef>
                <a:spcPts val="1400"/>
              </a:spcBef>
              <a:spcAft>
                <a:spcPts val="0"/>
              </a:spcAft>
              <a:buNone/>
            </a:pPr>
            <a:endParaRPr sz="1200" dirty="0">
              <a:solidFill>
                <a:srgbClr val="000000"/>
              </a:solidFill>
              <a:latin typeface="Arial"/>
              <a:ea typeface="Arial"/>
              <a:cs typeface="Arial"/>
              <a:sym typeface="Arial"/>
            </a:endParaRPr>
          </a:p>
          <a:p>
            <a:pPr marL="0" lvl="0" indent="0" algn="l" rtl="0">
              <a:spcBef>
                <a:spcPts val="1400"/>
              </a:spcBef>
              <a:spcAft>
                <a:spcPts val="1200"/>
              </a:spcAft>
              <a:buNone/>
            </a:pPr>
            <a:endParaRPr sz="1200" dirty="0"/>
          </a:p>
        </p:txBody>
      </p:sp>
      <p:sp>
        <p:nvSpPr>
          <p:cNvPr id="178" name="Google Shape;178;p19"/>
          <p:cNvSpPr txBox="1"/>
          <p:nvPr/>
        </p:nvSpPr>
        <p:spPr>
          <a:xfrm>
            <a:off x="4846500" y="941611"/>
            <a:ext cx="3000000" cy="42018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b="1" dirty="0">
                <a:solidFill>
                  <a:schemeClr val="lt1"/>
                </a:solidFill>
              </a:rPr>
              <a:t>Case Study: Story 2000</a:t>
            </a:r>
          </a:p>
          <a:p>
            <a:pPr marL="0" lvl="0" indent="0" algn="l" rtl="0">
              <a:lnSpc>
                <a:spcPct val="115000"/>
              </a:lnSpc>
              <a:spcBef>
                <a:spcPts val="0"/>
              </a:spcBef>
              <a:spcAft>
                <a:spcPts val="0"/>
              </a:spcAft>
              <a:buNone/>
            </a:pPr>
            <a:r>
              <a:rPr lang="en-GB" sz="800" b="1" dirty="0">
                <a:solidFill>
                  <a:schemeClr val="lt1"/>
                </a:solidFill>
              </a:rPr>
              <a:t>‘My Mum - who is in her 80s -  was taken into Basingstoke A&amp;E feeling very unwell with Covid and subsequently pneumonia. She spent 4 nights in ED/AAU and was discharged home with minimal assessment and no ongoing support.</a:t>
            </a:r>
          </a:p>
          <a:p>
            <a:pPr marL="0" lvl="0" indent="0" algn="l" rtl="0">
              <a:lnSpc>
                <a:spcPct val="115000"/>
              </a:lnSpc>
              <a:spcBef>
                <a:spcPts val="0"/>
              </a:spcBef>
              <a:spcAft>
                <a:spcPts val="0"/>
              </a:spcAft>
              <a:buNone/>
            </a:pPr>
            <a:endParaRPr lang="en-GB" sz="800" b="1" dirty="0">
              <a:solidFill>
                <a:schemeClr val="lt1"/>
              </a:solidFill>
            </a:endParaRPr>
          </a:p>
          <a:p>
            <a:pPr marL="0" lvl="0" indent="0" algn="l" rtl="0">
              <a:lnSpc>
                <a:spcPct val="115000"/>
              </a:lnSpc>
              <a:spcBef>
                <a:spcPts val="0"/>
              </a:spcBef>
              <a:spcAft>
                <a:spcPts val="0"/>
              </a:spcAft>
              <a:buNone/>
            </a:pPr>
            <a:r>
              <a:rPr lang="en-GB" sz="800" b="1" dirty="0">
                <a:solidFill>
                  <a:schemeClr val="lt1"/>
                </a:solidFill>
              </a:rPr>
              <a:t>Due to her frailty and Parkinson's, we - her family - struggled to care for her in the days following the discharge. We were very concerned and via the GP were put in the care of the UCR North Hampshire Team. </a:t>
            </a:r>
          </a:p>
          <a:p>
            <a:pPr marL="0" lvl="0" indent="0" algn="l" rtl="0">
              <a:lnSpc>
                <a:spcPct val="115000"/>
              </a:lnSpc>
              <a:spcBef>
                <a:spcPts val="0"/>
              </a:spcBef>
              <a:spcAft>
                <a:spcPts val="0"/>
              </a:spcAft>
              <a:buNone/>
            </a:pPr>
            <a:endParaRPr lang="en-GB" sz="800" b="1" dirty="0">
              <a:solidFill>
                <a:schemeClr val="lt1"/>
              </a:solidFill>
            </a:endParaRPr>
          </a:p>
          <a:p>
            <a:pPr marL="0" lvl="0" indent="0" algn="l" rtl="0">
              <a:lnSpc>
                <a:spcPct val="115000"/>
              </a:lnSpc>
              <a:spcBef>
                <a:spcPts val="0"/>
              </a:spcBef>
              <a:spcAft>
                <a:spcPts val="0"/>
              </a:spcAft>
              <a:buNone/>
            </a:pPr>
            <a:r>
              <a:rPr lang="en-GB" sz="800" b="1" dirty="0">
                <a:solidFill>
                  <a:schemeClr val="lt1"/>
                </a:solidFill>
              </a:rPr>
              <a:t>Our heartfelt thanks to all those who came within hours to assess, observe and care for Mum. We have no doubt that without this intervention and care, Mum would have needed re-admission to hospital, which she certainly did not wish for. </a:t>
            </a:r>
          </a:p>
          <a:p>
            <a:pPr marL="0" lvl="0" indent="0" algn="l" rtl="0">
              <a:lnSpc>
                <a:spcPct val="115000"/>
              </a:lnSpc>
              <a:spcBef>
                <a:spcPts val="0"/>
              </a:spcBef>
              <a:spcAft>
                <a:spcPts val="0"/>
              </a:spcAft>
              <a:buNone/>
            </a:pPr>
            <a:endParaRPr lang="en-GB" sz="800" b="1" dirty="0">
              <a:solidFill>
                <a:schemeClr val="lt1"/>
              </a:solidFill>
            </a:endParaRPr>
          </a:p>
          <a:p>
            <a:pPr marL="0" lvl="0" indent="0" algn="l" rtl="0">
              <a:lnSpc>
                <a:spcPct val="115000"/>
              </a:lnSpc>
              <a:spcBef>
                <a:spcPts val="0"/>
              </a:spcBef>
              <a:spcAft>
                <a:spcPts val="0"/>
              </a:spcAft>
              <a:buNone/>
            </a:pPr>
            <a:r>
              <a:rPr lang="en-GB" sz="800" b="1" dirty="0">
                <a:solidFill>
                  <a:schemeClr val="lt1"/>
                </a:solidFill>
              </a:rPr>
              <a:t>The incredible care received - always respectful, professional and friendly has made an enormous difference to Mum's continuing recovery. As family, we were very reassured to have the Team's support and guidance.</a:t>
            </a:r>
          </a:p>
          <a:p>
            <a:pPr marL="0" lvl="0" indent="0" algn="l" rtl="0">
              <a:lnSpc>
                <a:spcPct val="115000"/>
              </a:lnSpc>
              <a:spcBef>
                <a:spcPts val="0"/>
              </a:spcBef>
              <a:spcAft>
                <a:spcPts val="0"/>
              </a:spcAft>
              <a:buNone/>
            </a:pPr>
            <a:endParaRPr lang="en-GB" sz="800" b="1" dirty="0">
              <a:solidFill>
                <a:schemeClr val="lt1"/>
              </a:solidFill>
            </a:endParaRPr>
          </a:p>
          <a:p>
            <a:pPr marL="0" lvl="0" indent="0" algn="l" rtl="0">
              <a:lnSpc>
                <a:spcPct val="115000"/>
              </a:lnSpc>
              <a:spcBef>
                <a:spcPts val="0"/>
              </a:spcBef>
              <a:spcAft>
                <a:spcPts val="0"/>
              </a:spcAft>
              <a:buNone/>
            </a:pPr>
            <a:r>
              <a:rPr lang="en-GB" sz="800" b="1" dirty="0">
                <a:solidFill>
                  <a:schemeClr val="lt1"/>
                </a:solidFill>
              </a:rPr>
              <a:t>Thanks to Millie, Maria, Mary, Chloe, Debbie, Bev, Chris and Dave - their nursing care, expert physio guidance and tech/aid support was invaluable - the care was above and beyond.’</a:t>
            </a:r>
            <a:endParaRPr sz="800" b="1" dirty="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 Brighter Future: Scaling Impact Across the Trust</a:t>
            </a:r>
            <a:endParaRPr/>
          </a:p>
        </p:txBody>
      </p:sp>
      <p:sp>
        <p:nvSpPr>
          <p:cNvPr id="184" name="Google Shape;184;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b="1">
                <a:latin typeface="Arial"/>
                <a:ea typeface="Arial"/>
                <a:cs typeface="Arial"/>
                <a:sym typeface="Arial"/>
              </a:rPr>
              <a:t>Expected Impact:</a:t>
            </a:r>
            <a:endParaRPr sz="1100" b="1">
              <a:latin typeface="Arial"/>
              <a:ea typeface="Arial"/>
              <a:cs typeface="Arial"/>
              <a:sym typeface="Arial"/>
            </a:endParaRPr>
          </a:p>
          <a:p>
            <a:pPr marL="457200" lvl="0" indent="-298450" algn="l" rtl="0">
              <a:spcBef>
                <a:spcPts val="1400"/>
              </a:spcBef>
              <a:spcAft>
                <a:spcPts val="0"/>
              </a:spcAft>
              <a:buClr>
                <a:schemeClr val="lt1"/>
              </a:buClr>
              <a:buSzPts val="1100"/>
              <a:buFont typeface="Arial"/>
              <a:buChar char="●"/>
            </a:pPr>
            <a:r>
              <a:rPr lang="en-GB" sz="1100" b="1">
                <a:latin typeface="Arial"/>
                <a:ea typeface="Arial"/>
                <a:cs typeface="Arial"/>
                <a:sym typeface="Arial"/>
              </a:rPr>
              <a:t>Enhanced Patient Experience:</a:t>
            </a:r>
            <a:r>
              <a:rPr lang="en-GB" sz="1100">
                <a:latin typeface="Arial"/>
                <a:ea typeface="Arial"/>
                <a:cs typeface="Arial"/>
                <a:sym typeface="Arial"/>
              </a:rPr>
              <a:t> Increased patient satisfaction and empowerment through transparent communication and personalized care.</a:t>
            </a:r>
            <a:endParaRPr sz="1100">
              <a:latin typeface="Arial"/>
              <a:ea typeface="Arial"/>
              <a:cs typeface="Arial"/>
              <a:sym typeface="Arial"/>
            </a:endParaRPr>
          </a:p>
          <a:p>
            <a:pPr marL="457200" lvl="0" indent="-298450" algn="l" rtl="0">
              <a:spcBef>
                <a:spcPts val="0"/>
              </a:spcBef>
              <a:spcAft>
                <a:spcPts val="0"/>
              </a:spcAft>
              <a:buClr>
                <a:schemeClr val="lt1"/>
              </a:buClr>
              <a:buSzPts val="1100"/>
              <a:buFont typeface="Arial"/>
              <a:buChar char="●"/>
            </a:pPr>
            <a:r>
              <a:rPr lang="en-GB" sz="1100" b="1">
                <a:latin typeface="Arial"/>
                <a:ea typeface="Arial"/>
                <a:cs typeface="Arial"/>
                <a:sym typeface="Arial"/>
              </a:rPr>
              <a:t>Strengthened Staff Morale:</a:t>
            </a:r>
            <a:r>
              <a:rPr lang="en-GB" sz="1100">
                <a:latin typeface="Arial"/>
                <a:ea typeface="Arial"/>
                <a:cs typeface="Arial"/>
                <a:sym typeface="Arial"/>
              </a:rPr>
              <a:t> A more engaged and motivated workforce, leading to improved job satisfaction and retention.</a:t>
            </a:r>
            <a:endParaRPr sz="1100">
              <a:latin typeface="Arial"/>
              <a:ea typeface="Arial"/>
              <a:cs typeface="Arial"/>
              <a:sym typeface="Arial"/>
            </a:endParaRPr>
          </a:p>
          <a:p>
            <a:pPr marL="457200" lvl="0" indent="-298450" algn="l" rtl="0">
              <a:spcBef>
                <a:spcPts val="0"/>
              </a:spcBef>
              <a:spcAft>
                <a:spcPts val="0"/>
              </a:spcAft>
              <a:buClr>
                <a:schemeClr val="lt1"/>
              </a:buClr>
              <a:buSzPts val="1100"/>
              <a:buFont typeface="Arial"/>
              <a:buChar char="●"/>
            </a:pPr>
            <a:r>
              <a:rPr lang="en-GB" sz="1100" b="1">
                <a:latin typeface="Arial"/>
                <a:ea typeface="Arial"/>
                <a:cs typeface="Arial"/>
                <a:sym typeface="Arial"/>
              </a:rPr>
              <a:t>Data-Driven Improvement:</a:t>
            </a:r>
            <a:r>
              <a:rPr lang="en-GB" sz="1100">
                <a:latin typeface="Arial"/>
                <a:ea typeface="Arial"/>
                <a:cs typeface="Arial"/>
                <a:sym typeface="Arial"/>
              </a:rPr>
              <a:t> A culture of continuous learning and improvement, fueled by real-time feedback and data analysis.</a:t>
            </a:r>
            <a:endParaRPr sz="1100">
              <a:latin typeface="Arial"/>
              <a:ea typeface="Arial"/>
              <a:cs typeface="Arial"/>
              <a:sym typeface="Arial"/>
            </a:endParaRPr>
          </a:p>
          <a:p>
            <a:pPr marL="457200" lvl="0" indent="-298450" algn="l" rtl="0">
              <a:spcBef>
                <a:spcPts val="0"/>
              </a:spcBef>
              <a:spcAft>
                <a:spcPts val="0"/>
              </a:spcAft>
              <a:buClr>
                <a:schemeClr val="lt1"/>
              </a:buClr>
              <a:buSzPts val="1100"/>
              <a:buFont typeface="Arial"/>
              <a:buChar char="●"/>
            </a:pPr>
            <a:r>
              <a:rPr lang="en-GB" sz="1100" b="1">
                <a:latin typeface="Arial"/>
                <a:ea typeface="Arial"/>
                <a:cs typeface="Arial"/>
                <a:sym typeface="Arial"/>
              </a:rPr>
              <a:t>Elevated Trust Reputation:</a:t>
            </a:r>
            <a:r>
              <a:rPr lang="en-GB" sz="1100">
                <a:latin typeface="Arial"/>
                <a:ea typeface="Arial"/>
                <a:cs typeface="Arial"/>
                <a:sym typeface="Arial"/>
              </a:rPr>
              <a:t> A stronger reputation as an innovative and patient-centered healthcare provider.</a:t>
            </a:r>
            <a:endParaRPr sz="1100">
              <a:latin typeface="Arial"/>
              <a:ea typeface="Arial"/>
              <a:cs typeface="Arial"/>
              <a:sym typeface="Arial"/>
            </a:endParaRPr>
          </a:p>
          <a:p>
            <a:pPr marL="0" lvl="0" indent="0" algn="l" rtl="0">
              <a:spcBef>
                <a:spcPts val="14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Item xmlns="f47fa861-369f-4035-a868-dd727a8f1ebe" xsi:nil="true"/>
    <lcf76f155ced4ddcb4097134ff3c332f xmlns="f47fa861-369f-4035-a868-dd727a8f1e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E0ADDF-9C4B-41DC-9240-225B2C9C6632}"/>
</file>

<file path=customXml/itemProps2.xml><?xml version="1.0" encoding="utf-8"?>
<ds:datastoreItem xmlns:ds="http://schemas.openxmlformats.org/officeDocument/2006/customXml" ds:itemID="{B3D255F8-F010-4328-A780-D627C7B6964D}"/>
</file>

<file path=customXml/itemProps3.xml><?xml version="1.0" encoding="utf-8"?>
<ds:datastoreItem xmlns:ds="http://schemas.openxmlformats.org/officeDocument/2006/customXml" ds:itemID="{E4C522B7-DFF5-4440-8B2C-F45C42FF38DD}"/>
</file>

<file path=docProps/app.xml><?xml version="1.0" encoding="utf-8"?>
<Properties xmlns="http://schemas.openxmlformats.org/officeDocument/2006/extended-properties" xmlns:vt="http://schemas.openxmlformats.org/officeDocument/2006/docPropsVTypes">
  <TotalTime>1059</TotalTime>
  <Words>584</Words>
  <Application>Microsoft Office PowerPoint</Application>
  <PresentationFormat>On-screen Show (16:9)</PresentationFormat>
  <Paragraphs>64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Montserrat</vt:lpstr>
      <vt:lpstr>Focus</vt:lpstr>
      <vt:lpstr>Fostering a Culture of Openness and Transparency: Our Journey with Care Opinion</vt:lpstr>
      <vt:lpstr>A Growing Movement: Our Journey with Care Opinion</vt:lpstr>
      <vt:lpstr>What could be improved - Pre rollout</vt:lpstr>
      <vt:lpstr>Culture Change Through Open Communication</vt:lpstr>
      <vt:lpstr>What has gone well - Post rollout</vt:lpstr>
      <vt:lpstr>PowerPoint Presentation</vt:lpstr>
      <vt:lpstr>Driving Service Improvement with Real-time Feedback</vt:lpstr>
      <vt:lpstr>A Brighter Future: Scaling Impact Across the Trust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a Culture of Openness and Transparency: Our Journey with Care Opinion</dc:title>
  <dc:creator>Barkham, Abigail</dc:creator>
  <cp:lastModifiedBy>Barkham, Abigail</cp:lastModifiedBy>
  <cp:revision>1</cp:revision>
  <dcterms:modified xsi:type="dcterms:W3CDTF">2024-11-07T08:46:43Z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ies>
</file>