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7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3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7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0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4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5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0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5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8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83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6E93-C919-4A08-AA45-4B1CC58C8F3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CC0F-92C9-4353-9D25-E2ED1FEA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8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Rebecca.baines@plymouth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full/10.1111/hex.126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111/hex.12682" TargetMode="Externa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111/hex.12682" TargetMode="External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areopinion.org.uk/blogposts/698/what-do-people-want-in-a-response-to-their-f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2609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The rise and rise of online patient feedback – </a:t>
            </a:r>
            <a:br>
              <a:rPr lang="en-GB" sz="4800" dirty="0" smtClean="0"/>
            </a:br>
            <a:r>
              <a:rPr lang="en-GB" sz="4800" dirty="0" smtClean="0"/>
              <a:t>but how </a:t>
            </a:r>
            <a:r>
              <a:rPr lang="en-GB" sz="4800" dirty="0" smtClean="0"/>
              <a:t>should </a:t>
            </a:r>
            <a:r>
              <a:rPr lang="en-GB" sz="4800" dirty="0" smtClean="0"/>
              <a:t>we </a:t>
            </a:r>
            <a:r>
              <a:rPr lang="en-GB" sz="4800" dirty="0" smtClean="0"/>
              <a:t>be responding</a:t>
            </a:r>
            <a:r>
              <a:rPr lang="en-GB" sz="4800" dirty="0" smtClean="0"/>
              <a:t>?</a:t>
            </a:r>
            <a:endParaRPr lang="en-GB" sz="4800" dirty="0"/>
          </a:p>
        </p:txBody>
      </p:sp>
      <p:sp>
        <p:nvSpPr>
          <p:cNvPr id="5" name="TextBox 8"/>
          <p:cNvSpPr txBox="1"/>
          <p:nvPr/>
        </p:nvSpPr>
        <p:spPr>
          <a:xfrm>
            <a:off x="185274" y="5522158"/>
            <a:ext cx="256788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+mj-lt"/>
              </a:rPr>
              <a:t>Rebecca Baines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University of Plymouth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hlinkClick r:id="rId2"/>
              </a:rPr>
              <a:t>Rebecca.baines@plymouth.ac.uk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@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Rebecca_Baines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_ 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5149179" y="5516353"/>
            <a:ext cx="2292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+mj-lt"/>
              </a:rPr>
              <a:t>Sam Regan de Bere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University of Plymouth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639033" y="5516353"/>
            <a:ext cx="2439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+mj-lt"/>
              </a:rPr>
              <a:t>John Donovan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Patient research partner</a:t>
            </a: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7511850" y="5516353"/>
            <a:ext cx="2292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+mj-lt"/>
              </a:rPr>
              <a:t>Julian Archer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University of Plymouth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9844288" y="5516353"/>
            <a:ext cx="2292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+mj-lt"/>
              </a:rPr>
              <a:t>Ray Jones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University of Plymouth</a:t>
            </a:r>
          </a:p>
          <a:p>
            <a:endParaRPr lang="en-GB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047" y="3693962"/>
            <a:ext cx="2122169" cy="1475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856" y="4207265"/>
            <a:ext cx="2928724" cy="716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881" y="3827656"/>
            <a:ext cx="2671899" cy="1207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962" y="3804105"/>
            <a:ext cx="1522445" cy="1522445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71" y="457420"/>
            <a:ext cx="275232" cy="2240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0203" y="373710"/>
            <a:ext cx="266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Rebecca_Baines</a:t>
            </a:r>
            <a:r>
              <a:rPr lang="en-GB" dirty="0" smtClean="0"/>
              <a:t>_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0" y="3501652"/>
            <a:ext cx="9565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8803" y="5592437"/>
            <a:ext cx="0" cy="606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41473" y="5592437"/>
            <a:ext cx="0" cy="606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801373" y="5592437"/>
            <a:ext cx="0" cy="606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4905" y="5588062"/>
            <a:ext cx="0" cy="606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00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Responding to patient feedback is </a:t>
            </a:r>
            <a:r>
              <a:rPr lang="en-GB" b="1" dirty="0" smtClean="0"/>
              <a:t>an important and valuable part of care.</a:t>
            </a:r>
          </a:p>
          <a:p>
            <a:r>
              <a:rPr lang="en-GB" dirty="0"/>
              <a:t>T</a:t>
            </a:r>
            <a:r>
              <a:rPr lang="en-GB" dirty="0" smtClean="0"/>
              <a:t>he use of social media to share healthcare experiences is unlikely to disappear. </a:t>
            </a:r>
            <a:r>
              <a:rPr lang="en-GB" b="1" dirty="0" smtClean="0"/>
              <a:t>We need to ensure we are listening and responding well. </a:t>
            </a:r>
            <a:r>
              <a:rPr lang="en-GB" dirty="0" smtClean="0"/>
              <a:t>We can learn so much from patient experience– </a:t>
            </a:r>
            <a:r>
              <a:rPr lang="en-GB" b="1" dirty="0" smtClean="0"/>
              <a:t>let’s allow ourselves to have those conversation</a:t>
            </a:r>
            <a:r>
              <a:rPr lang="en-GB" dirty="0" smtClean="0"/>
              <a:t>. </a:t>
            </a:r>
            <a:endParaRPr lang="en-GB" b="1" dirty="0" smtClean="0"/>
          </a:p>
          <a:p>
            <a:r>
              <a:rPr lang="en-GB" dirty="0" smtClean="0"/>
              <a:t>Patients share their feedback online to improve services, praise staff members and prevent service failure for others. These may be </a:t>
            </a:r>
            <a:r>
              <a:rPr lang="en-GB" b="1" dirty="0" smtClean="0"/>
              <a:t>important motivators </a:t>
            </a:r>
            <a:r>
              <a:rPr lang="en-GB" dirty="0" smtClean="0"/>
              <a:t>in trying to encourage feedback engagement.</a:t>
            </a:r>
          </a:p>
          <a:p>
            <a:r>
              <a:rPr lang="en-GB" dirty="0" smtClean="0"/>
              <a:t>Time – responding to patient feedback does take time. But so does providing patient feedback and conforming to complaint procedures…. What are the costs of ignoring such information? Coulter et al., </a:t>
            </a:r>
            <a:r>
              <a:rPr lang="en-GB" b="1" dirty="0" smtClean="0"/>
              <a:t>argues to ignore patient experience data when asked, is unethical.</a:t>
            </a:r>
          </a:p>
          <a:p>
            <a:r>
              <a:rPr lang="en-GB" dirty="0" smtClean="0"/>
              <a:t>We have a duty to </a:t>
            </a:r>
            <a:r>
              <a:rPr lang="en-GB" b="1" dirty="0" smtClean="0"/>
              <a:t>listen, learn, and respond</a:t>
            </a:r>
            <a:r>
              <a:rPr lang="en-GB" dirty="0" smtClean="0"/>
              <a:t>. It could give us a sense of renewed enthusiasm and motivation. It might also just teach us something new….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b="1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634" y="5429530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5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know so far…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9670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atient feedback is regarded as integral to </a:t>
            </a:r>
            <a:r>
              <a:rPr lang="en-GB" b="1" dirty="0" smtClean="0"/>
              <a:t>professional development</a:t>
            </a:r>
            <a:r>
              <a:rPr lang="en-GB" dirty="0" smtClean="0"/>
              <a:t>, </a:t>
            </a:r>
            <a:r>
              <a:rPr lang="en-GB" b="1" dirty="0" smtClean="0"/>
              <a:t>patient safety </a:t>
            </a:r>
            <a:r>
              <a:rPr lang="en-GB" dirty="0" smtClean="0"/>
              <a:t>and </a:t>
            </a:r>
            <a:r>
              <a:rPr lang="en-GB" b="1" dirty="0" smtClean="0"/>
              <a:t>quality of care</a:t>
            </a:r>
            <a:r>
              <a:rPr lang="en-GB" dirty="0" smtClean="0"/>
              <a:t>. </a:t>
            </a:r>
            <a:endParaRPr lang="en-GB" sz="1800" dirty="0" smtClean="0"/>
          </a:p>
          <a:p>
            <a:r>
              <a:rPr lang="en-GB" dirty="0" smtClean="0"/>
              <a:t>Patients are </a:t>
            </a:r>
            <a:r>
              <a:rPr lang="en-GB" b="1" dirty="0" smtClean="0"/>
              <a:t>increasingly sharing </a:t>
            </a:r>
            <a:r>
              <a:rPr lang="en-GB" dirty="0" smtClean="0"/>
              <a:t>their healthcare experiences online. </a:t>
            </a:r>
          </a:p>
          <a:p>
            <a:r>
              <a:rPr lang="en-GB" dirty="0" smtClean="0"/>
              <a:t>Importance of a </a:t>
            </a:r>
            <a:r>
              <a:rPr lang="en-GB" b="1" dirty="0" smtClean="0"/>
              <a:t>feedback loop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356" y="3358341"/>
            <a:ext cx="3258589" cy="209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782" y="3915295"/>
            <a:ext cx="6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However…</a:t>
            </a:r>
            <a:endParaRPr lang="en-GB" sz="28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22713" y="4572000"/>
            <a:ext cx="7996843" cy="1270539"/>
            <a:chOff x="922713" y="4572000"/>
            <a:chExt cx="7996843" cy="1270539"/>
          </a:xfrm>
        </p:grpSpPr>
        <p:sp>
          <p:nvSpPr>
            <p:cNvPr id="6" name="TextBox 5"/>
            <p:cNvSpPr txBox="1"/>
            <p:nvPr/>
          </p:nvSpPr>
          <p:spPr>
            <a:xfrm>
              <a:off x="922713" y="4572000"/>
              <a:ext cx="7996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b="1" dirty="0" smtClean="0"/>
                <a:t>What makes a good response?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2713" y="4973724"/>
              <a:ext cx="7996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b="1" dirty="0" smtClean="0"/>
                <a:t>What are patients looking for in a response?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2713" y="5380874"/>
              <a:ext cx="7996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b="1" dirty="0" smtClean="0"/>
                <a:t>And can organisational responses be improved in any way?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22713" y="4572000"/>
            <a:ext cx="7992036" cy="12705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0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it worth exploring?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735" y="4157237"/>
            <a:ext cx="5137265" cy="19622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i="1" dirty="0" smtClean="0"/>
              <a:t>“patients wish to leave behind a legacy”</a:t>
            </a:r>
          </a:p>
          <a:p>
            <a:pPr marL="0" indent="0" algn="ctr">
              <a:buNone/>
            </a:pPr>
            <a:r>
              <a:rPr lang="en-GB" sz="2000" i="1" dirty="0" smtClean="0"/>
              <a:t>“we want to be heard… being heard is an integral part of the healing process”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i="1" dirty="0" smtClean="0"/>
              <a:t>“providing feedback and being responded to is a way of becoming an equal partner in our NHS – it becomes a way of being ‘us and us’ as opposed to us and them, we’re in it together”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53411" y="1507768"/>
            <a:ext cx="2747911" cy="2486413"/>
            <a:chOff x="2153411" y="1507768"/>
            <a:chExt cx="2747911" cy="2486413"/>
          </a:xfrm>
        </p:grpSpPr>
        <p:pic>
          <p:nvPicPr>
            <p:cNvPr id="4" name="Picture 3" descr="C:\Users\rpitt1.UOPNET\AppData\Local\Microsoft\Windows\Temporary Internet Files\Content.Outlook\EOVCFWZY\pho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411" y="1507768"/>
              <a:ext cx="2747911" cy="2060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153411" y="3655627"/>
              <a:ext cx="2747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John, patient research partner</a:t>
              </a:r>
              <a:endParaRPr lang="en-GB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37367" y="1507768"/>
            <a:ext cx="5324000" cy="4938641"/>
            <a:chOff x="6437367" y="1507768"/>
            <a:chExt cx="5324000" cy="49386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9046" y="1507768"/>
              <a:ext cx="3097029" cy="20609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37367" y="3707198"/>
              <a:ext cx="532400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Evidence suggests receiving a bad feedback response can lead to </a:t>
              </a:r>
              <a:r>
                <a:rPr lang="en-GB" sz="2000" b="1" dirty="0" smtClean="0"/>
                <a:t>feelings of frustration and dissatisfaction.</a:t>
              </a:r>
              <a:r>
                <a:rPr lang="en-GB" sz="2000" dirty="0" smtClean="0"/>
                <a:t> </a:t>
              </a:r>
            </a:p>
            <a:p>
              <a:endParaRPr lang="en-GB" sz="1400" dirty="0" smtClean="0"/>
            </a:p>
            <a:p>
              <a:r>
                <a:rPr lang="en-GB" sz="2000" dirty="0"/>
                <a:t>I</a:t>
              </a:r>
              <a:r>
                <a:rPr lang="en-GB" sz="2000" dirty="0" smtClean="0"/>
                <a:t>mplications for </a:t>
              </a:r>
              <a:r>
                <a:rPr lang="en-GB" sz="2000" b="1" dirty="0" smtClean="0"/>
                <a:t>organisational reputation</a:t>
              </a:r>
              <a:r>
                <a:rPr lang="en-GB" sz="2000" dirty="0" smtClean="0"/>
                <a:t>, public </a:t>
              </a:r>
              <a:r>
                <a:rPr lang="en-GB" sz="2000" b="1" dirty="0" smtClean="0"/>
                <a:t>inferences of trust </a:t>
              </a:r>
              <a:r>
                <a:rPr lang="en-GB" sz="2000" dirty="0" smtClean="0"/>
                <a:t>and </a:t>
              </a:r>
              <a:r>
                <a:rPr lang="en-GB" sz="2000" b="1" dirty="0" smtClean="0"/>
                <a:t>perceived responsiveness</a:t>
              </a:r>
              <a:r>
                <a:rPr lang="en-GB" sz="2000" dirty="0" smtClean="0"/>
                <a:t>. </a:t>
              </a:r>
            </a:p>
            <a:p>
              <a:endParaRPr lang="en-GB" sz="1400" dirty="0"/>
            </a:p>
            <a:p>
              <a:r>
                <a:rPr lang="en-GB" sz="2000" dirty="0" smtClean="0"/>
                <a:t>Further </a:t>
              </a:r>
              <a:r>
                <a:rPr lang="en-GB" sz="2000" b="1" dirty="0" smtClean="0"/>
                <a:t>complaint behaviour.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70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220586" y="1453026"/>
            <a:ext cx="3233651" cy="1288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Systematic search </a:t>
            </a:r>
            <a:r>
              <a:rPr lang="en-GB" dirty="0" smtClean="0"/>
              <a:t>of stories about adult mental health published on Care Opinion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60370" y="1755587"/>
            <a:ext cx="3233651" cy="2315949"/>
            <a:chOff x="3660370" y="1755587"/>
            <a:chExt cx="3233651" cy="2315949"/>
          </a:xfrm>
        </p:grpSpPr>
        <p:sp>
          <p:nvSpPr>
            <p:cNvPr id="5" name="Rounded Rectangle 4"/>
            <p:cNvSpPr/>
            <p:nvPr/>
          </p:nvSpPr>
          <p:spPr>
            <a:xfrm>
              <a:off x="3660370" y="2783063"/>
              <a:ext cx="3233651" cy="12884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Inductive </a:t>
              </a:r>
              <a:r>
                <a:rPr lang="en-GB" b="1" dirty="0" smtClean="0"/>
                <a:t>thematic analysis </a:t>
              </a:r>
              <a:r>
                <a:rPr lang="en-GB" dirty="0" smtClean="0"/>
                <a:t>of identified stories and responses in collaboration with patient research partner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4713317" y="1755587"/>
              <a:ext cx="1579418" cy="92101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90705" y="2966793"/>
            <a:ext cx="3233651" cy="2443194"/>
            <a:chOff x="5990705" y="2966793"/>
            <a:chExt cx="3233651" cy="2443194"/>
          </a:xfrm>
        </p:grpSpPr>
        <p:sp>
          <p:nvSpPr>
            <p:cNvPr id="6" name="Rounded Rectangle 5"/>
            <p:cNvSpPr/>
            <p:nvPr/>
          </p:nvSpPr>
          <p:spPr>
            <a:xfrm>
              <a:off x="5990705" y="4121514"/>
              <a:ext cx="3233651" cy="12884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Refinement and development </a:t>
              </a:r>
              <a:r>
                <a:rPr lang="en-GB" dirty="0" smtClean="0"/>
                <a:t>of initial themes with local service-user group (Heads Count) – co-development of response framework </a:t>
              </a:r>
              <a:endParaRPr lang="en-GB" dirty="0"/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7027027" y="2966793"/>
              <a:ext cx="1579418" cy="92101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11738" y="4356728"/>
            <a:ext cx="3233651" cy="2393476"/>
            <a:chOff x="8711738" y="4356728"/>
            <a:chExt cx="3233651" cy="2393476"/>
          </a:xfrm>
        </p:grpSpPr>
        <p:sp>
          <p:nvSpPr>
            <p:cNvPr id="7" name="Rounded Rectangle 6"/>
            <p:cNvSpPr/>
            <p:nvPr/>
          </p:nvSpPr>
          <p:spPr>
            <a:xfrm>
              <a:off x="8711738" y="5461731"/>
              <a:ext cx="3233651" cy="12884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Quality appraisal </a:t>
              </a:r>
              <a:r>
                <a:rPr lang="en-GB" dirty="0" smtClean="0"/>
                <a:t>of existing responses using co-develop</a:t>
              </a:r>
              <a:endParaRPr lang="en-GB" dirty="0"/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9407237" y="4356728"/>
              <a:ext cx="1579418" cy="92101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53101" y="335144"/>
            <a:ext cx="4854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Acknowledged difficulties in receiving patient feedback and subsequently responding to this 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likely to maintain contact with medical services if satisfied with their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Implications for clinical relapse rates, hospital admissions/re-admissions and resource expenditure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73331" y="4948322"/>
            <a:ext cx="3780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Resource constraints, only stories and corresponding responses in the South West of England were included.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73331" y="5973345"/>
            <a:ext cx="686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Further details of the methodology used including search terms can be found at </a:t>
            </a:r>
            <a:r>
              <a:rPr lang="en-GB" sz="1400" u="sng" dirty="0">
                <a:hlinkClick r:id="rId2"/>
              </a:rPr>
              <a:t>https://</a:t>
            </a:r>
            <a:r>
              <a:rPr lang="en-GB" sz="1400" u="sng" dirty="0" smtClean="0">
                <a:hlinkClick r:id="rId2"/>
              </a:rPr>
              <a:t>onlinelibrary.wiley.com/doi/full/10.1111/hex.12682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643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found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947490"/>
            <a:ext cx="4782671" cy="4351338"/>
          </a:xfrm>
        </p:spPr>
        <p:txBody>
          <a:bodyPr>
            <a:noAutofit/>
          </a:bodyPr>
          <a:lstStyle/>
          <a:p>
            <a:r>
              <a:rPr lang="en-GB" sz="2200" dirty="0"/>
              <a:t>190,345 stories </a:t>
            </a:r>
            <a:r>
              <a:rPr lang="en-GB" sz="2200" dirty="0" smtClean="0"/>
              <a:t>published </a:t>
            </a:r>
            <a:r>
              <a:rPr lang="en-GB" sz="2200" dirty="0"/>
              <a:t>on Care  Opinion -</a:t>
            </a:r>
            <a:r>
              <a:rPr lang="en-GB" sz="2200" b="1" dirty="0"/>
              <a:t> 2386 </a:t>
            </a:r>
            <a:r>
              <a:rPr lang="en-GB" sz="2200" dirty="0"/>
              <a:t>(1.25%, 2,386/190, 345) were  identified  as  stories  about adult mental health services in England. 10.3%, (</a:t>
            </a:r>
            <a:r>
              <a:rPr lang="en-GB" sz="2200" b="1" dirty="0"/>
              <a:t>245</a:t>
            </a:r>
            <a:r>
              <a:rPr lang="en-GB" sz="2200" dirty="0"/>
              <a:t>/2386) were from the South West.</a:t>
            </a:r>
          </a:p>
          <a:p>
            <a:r>
              <a:rPr lang="en-GB" sz="2200" b="1" dirty="0"/>
              <a:t>74.7% </a:t>
            </a:r>
            <a:r>
              <a:rPr lang="en-GB" sz="2200" dirty="0"/>
              <a:t>(183/245) received a response from </a:t>
            </a:r>
            <a:r>
              <a:rPr lang="en-GB" sz="2200" b="1" dirty="0"/>
              <a:t>41 different  job  roles or titles</a:t>
            </a:r>
          </a:p>
          <a:p>
            <a:r>
              <a:rPr lang="en-GB" sz="2200" dirty="0"/>
              <a:t>24 (9.8%) </a:t>
            </a:r>
            <a:r>
              <a:rPr lang="en-GB" sz="2200" b="1" dirty="0"/>
              <a:t>had  been  heard  but  not  yet  responded</a:t>
            </a:r>
            <a:r>
              <a:rPr lang="en-GB" sz="2200" dirty="0"/>
              <a:t>  </a:t>
            </a:r>
            <a:r>
              <a:rPr lang="en-GB" sz="2200" dirty="0" smtClean="0"/>
              <a:t>to.  </a:t>
            </a:r>
            <a:endParaRPr lang="en-GB" sz="2200" dirty="0"/>
          </a:p>
          <a:p>
            <a:r>
              <a:rPr lang="en-GB" sz="2200" dirty="0"/>
              <a:t>Only </a:t>
            </a:r>
            <a:r>
              <a:rPr lang="en-GB" sz="2200" b="1" dirty="0"/>
              <a:t>1.6% </a:t>
            </a:r>
            <a:r>
              <a:rPr lang="en-GB" sz="2200" dirty="0"/>
              <a:t>(n =4/245) of included responses were tagged by the organization as </a:t>
            </a:r>
            <a:r>
              <a:rPr lang="en-GB" sz="2200" b="1" dirty="0"/>
              <a:t>“may lead to a change</a:t>
            </a:r>
            <a:r>
              <a:rPr lang="en-GB" sz="2200" dirty="0"/>
              <a:t>.”</a:t>
            </a:r>
          </a:p>
          <a:p>
            <a:endParaRPr lang="en-GB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97540" y="1394973"/>
            <a:ext cx="393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/>
              <a:t>Stage 1: systematic search</a:t>
            </a:r>
            <a:endParaRPr lang="en-GB" sz="2400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50228"/>
              </p:ext>
            </p:extLst>
          </p:nvPr>
        </p:nvGraphicFramePr>
        <p:xfrm>
          <a:off x="5405718" y="1484451"/>
          <a:ext cx="6589058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3224921">
                  <a:extLst>
                    <a:ext uri="{9D8B030D-6E8A-4147-A177-3AD203B41FA5}">
                      <a16:colId xmlns:a16="http://schemas.microsoft.com/office/drawing/2014/main" val="3533325712"/>
                    </a:ext>
                  </a:extLst>
                </a:gridCol>
                <a:gridCol w="3364137">
                  <a:extLst>
                    <a:ext uri="{9D8B030D-6E8A-4147-A177-3AD203B41FA5}">
                      <a16:colId xmlns:a16="http://schemas.microsoft.com/office/drawing/2014/main" val="1307045755"/>
                    </a:ext>
                  </a:extLst>
                </a:gridCol>
              </a:tblGrid>
              <a:tr h="208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 Provides a photo of responder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11. Offers reassurance**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147848"/>
                  </a:ext>
                </a:extLst>
              </a:tr>
              <a:tr h="208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 Provides responder name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12. Tailors response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72776"/>
                  </a:ext>
                </a:extLst>
              </a:tr>
              <a:tr h="417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3. Names the story provider in response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13. Offers to make contact with the story provider at a later date **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213"/>
                  </a:ext>
                </a:extLst>
              </a:tr>
              <a:tr h="417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4. Identifies responder role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14. Signposts patient to other relevant services**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6971"/>
                  </a:ext>
                </a:extLst>
              </a:tr>
              <a:tr h="576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5. Provides explanation of responder role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15. Explains purposes of signposted services and why these have been suggested**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16537"/>
                  </a:ext>
                </a:extLst>
              </a:tr>
              <a:tr h="417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6. Explains why the responder in particular is responding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16. Provides contact details </a:t>
                      </a:r>
                      <a:r>
                        <a:rPr lang="en-GB" sz="16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a named person for these services**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75025"/>
                  </a:ext>
                </a:extLst>
              </a:tr>
              <a:tr h="417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7. Responds within 7 days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17. Provides opening times for suggested services**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36226"/>
                  </a:ext>
                </a:extLst>
              </a:tr>
              <a:tr h="417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8. Offers thanks for providing patient story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18. Suggests more than one contact option**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74342"/>
                  </a:ext>
                </a:extLst>
              </a:tr>
              <a:tr h="417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9. Offers to pass feedback onwards if positive in nature*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19. Signs off response in a polite manner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74677"/>
                  </a:ext>
                </a:extLst>
              </a:tr>
              <a:tr h="208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10. Provides an apology**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280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94929" y="827539"/>
            <a:ext cx="393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/>
              <a:t>Stage 2: </a:t>
            </a:r>
            <a:r>
              <a:rPr lang="en-GB" sz="2400" u="sng" dirty="0"/>
              <a:t>t</a:t>
            </a:r>
            <a:r>
              <a:rPr lang="en-GB" sz="2400" u="sng" dirty="0" smtClean="0"/>
              <a:t>hematic analysis</a:t>
            </a:r>
            <a:endParaRPr lang="en-GB" sz="2400" u="sng" dirty="0"/>
          </a:p>
        </p:txBody>
      </p:sp>
      <p:grpSp>
        <p:nvGrpSpPr>
          <p:cNvPr id="10" name="Group 9"/>
          <p:cNvGrpSpPr/>
          <p:nvPr/>
        </p:nvGrpSpPr>
        <p:grpSpPr>
          <a:xfrm>
            <a:off x="5002302" y="5661355"/>
            <a:ext cx="3697945" cy="969373"/>
            <a:chOff x="5002302" y="5661355"/>
            <a:chExt cx="3697945" cy="969373"/>
          </a:xfrm>
        </p:grpSpPr>
        <p:sp>
          <p:nvSpPr>
            <p:cNvPr id="8" name="Rectangle 7"/>
            <p:cNvSpPr/>
            <p:nvPr/>
          </p:nvSpPr>
          <p:spPr>
            <a:xfrm>
              <a:off x="5002302" y="6274277"/>
              <a:ext cx="3690132" cy="3564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10115" y="5661355"/>
              <a:ext cx="3690132" cy="57706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562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118" y="1500735"/>
            <a:ext cx="2859742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Introductions</a:t>
            </a:r>
          </a:p>
          <a:p>
            <a:r>
              <a:rPr lang="en-GB" dirty="0" smtClean="0"/>
              <a:t>“</a:t>
            </a:r>
            <a:r>
              <a:rPr lang="en-GB" i="1" dirty="0" smtClean="0"/>
              <a:t>It</a:t>
            </a:r>
            <a:r>
              <a:rPr lang="en-GB" dirty="0" smtClean="0"/>
              <a:t>’s </a:t>
            </a:r>
            <a:r>
              <a:rPr lang="en-GB" i="1" dirty="0"/>
              <a:t>hard to forge a trustful relationship with someone without knowing their name” </a:t>
            </a:r>
            <a:r>
              <a:rPr lang="en-GB" dirty="0" smtClean="0"/>
              <a:t>(Participant </a:t>
            </a:r>
            <a:r>
              <a:rPr lang="en-GB" dirty="0"/>
              <a:t>3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“</a:t>
            </a:r>
            <a:r>
              <a:rPr lang="en-GB" i="1" dirty="0"/>
              <a:t>standard good manners” </a:t>
            </a:r>
            <a:r>
              <a:rPr lang="en-GB" dirty="0"/>
              <a:t>(Participant 1)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118" y="4086058"/>
            <a:ext cx="2859742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Pictures</a:t>
            </a:r>
          </a:p>
          <a:p>
            <a:r>
              <a:rPr lang="en-GB" b="1" dirty="0" smtClean="0"/>
              <a:t>“</a:t>
            </a:r>
            <a:r>
              <a:rPr lang="en-GB" i="1" dirty="0"/>
              <a:t>That’s nice, she’s put a face to a name, nice smile, looks friendly, not like she’s </a:t>
            </a:r>
            <a:r>
              <a:rPr lang="en-GB" i="1" dirty="0" smtClean="0"/>
              <a:t>going </a:t>
            </a:r>
            <a:r>
              <a:rPr lang="en-GB" i="1" dirty="0"/>
              <a:t>to jump down your throat in uniform” </a:t>
            </a:r>
            <a:r>
              <a:rPr lang="en-GB" dirty="0"/>
              <a:t>(Participant 6</a:t>
            </a:r>
            <a:r>
              <a:rPr lang="en-GB" dirty="0" smtClean="0"/>
              <a:t>)</a:t>
            </a:r>
          </a:p>
          <a:p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81364" y="1500735"/>
            <a:ext cx="4069978" cy="46166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Tailoring content</a:t>
            </a:r>
          </a:p>
          <a:p>
            <a:r>
              <a:rPr lang="en-GB" dirty="0"/>
              <a:t>“</a:t>
            </a:r>
            <a:r>
              <a:rPr lang="en-GB" i="1" dirty="0"/>
              <a:t>The last thing you appreciate is a standard response, you want to be treated as an individual, given an individual response” </a:t>
            </a:r>
            <a:r>
              <a:rPr lang="en-GB" dirty="0"/>
              <a:t>(</a:t>
            </a:r>
            <a:r>
              <a:rPr lang="en-GB" dirty="0" smtClean="0"/>
              <a:t>Participant4)</a:t>
            </a:r>
          </a:p>
          <a:p>
            <a:endParaRPr lang="en-GB" sz="1100" dirty="0"/>
          </a:p>
          <a:p>
            <a:r>
              <a:rPr lang="en-GB" dirty="0" smtClean="0"/>
              <a:t>patients </a:t>
            </a:r>
            <a:r>
              <a:rPr lang="en-GB" dirty="0"/>
              <a:t>are quick to detect “</a:t>
            </a:r>
            <a:r>
              <a:rPr lang="en-GB" i="1" dirty="0"/>
              <a:t>standardised” </a:t>
            </a:r>
            <a:r>
              <a:rPr lang="en-GB" dirty="0"/>
              <a:t>or “</a:t>
            </a:r>
            <a:r>
              <a:rPr lang="en-GB" i="1" dirty="0"/>
              <a:t>meaningless”</a:t>
            </a:r>
            <a:r>
              <a:rPr lang="en-GB" dirty="0"/>
              <a:t> </a:t>
            </a:r>
            <a:r>
              <a:rPr lang="en-GB" dirty="0" smtClean="0"/>
              <a:t>responses </a:t>
            </a:r>
          </a:p>
          <a:p>
            <a:endParaRPr lang="en-GB" sz="1000" dirty="0"/>
          </a:p>
          <a:p>
            <a:r>
              <a:rPr lang="en-GB" dirty="0" smtClean="0"/>
              <a:t>“</a:t>
            </a:r>
            <a:r>
              <a:rPr lang="en-GB" i="1" dirty="0"/>
              <a:t>It’s a couldn’t care less response. In my tray and out again, makes you question what’s the point, it’s not going anywhere?”</a:t>
            </a:r>
            <a:r>
              <a:rPr lang="en-GB" dirty="0"/>
              <a:t> (Participant 5</a:t>
            </a:r>
            <a:r>
              <a:rPr lang="en-GB" dirty="0" smtClean="0"/>
              <a:t>)</a:t>
            </a:r>
          </a:p>
          <a:p>
            <a:endParaRPr lang="en-GB" sz="1000" dirty="0"/>
          </a:p>
          <a:p>
            <a:r>
              <a:rPr lang="en-GB" dirty="0" smtClean="0"/>
              <a:t>“</a:t>
            </a:r>
            <a:r>
              <a:rPr lang="en-GB" i="1" dirty="0" smtClean="0"/>
              <a:t>thank you for your automated response</a:t>
            </a:r>
            <a:r>
              <a:rPr lang="en-GB" dirty="0" smtClean="0"/>
              <a:t>” (164520)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5506" y="1500735"/>
            <a:ext cx="3756212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Speed of response</a:t>
            </a:r>
            <a:endParaRPr lang="en-GB" dirty="0"/>
          </a:p>
          <a:p>
            <a:r>
              <a:rPr lang="en-GB" dirty="0"/>
              <a:t>Assurances of “</a:t>
            </a:r>
            <a:r>
              <a:rPr lang="en-GB" i="1" dirty="0"/>
              <a:t>we are listening to you”</a:t>
            </a:r>
            <a:r>
              <a:rPr lang="en-GB" dirty="0"/>
              <a:t> become undone if organisations fail to respond in sufficient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5506" y="2791694"/>
            <a:ext cx="3756212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Thanks and apologies:</a:t>
            </a:r>
          </a:p>
          <a:p>
            <a:r>
              <a:rPr lang="en-GB" dirty="0"/>
              <a:t>Recognition of time spent providing stories, empowering staff members, boost morale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5506" y="4086058"/>
            <a:ext cx="3756212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Offering to forward on positive feedback:</a:t>
            </a:r>
          </a:p>
          <a:p>
            <a:r>
              <a:rPr lang="en-GB" dirty="0" smtClean="0"/>
              <a:t>“</a:t>
            </a:r>
            <a:r>
              <a:rPr lang="en-GB" i="1" dirty="0" smtClean="0"/>
              <a:t>the sole reason behind patients taking the time to provide feedback – it must get back to them, it must make a change, otherwise what’s the point?” </a:t>
            </a:r>
            <a:r>
              <a:rPr lang="en-GB" dirty="0" smtClean="0"/>
              <a:t>(Participant </a:t>
            </a:r>
            <a:r>
              <a:rPr lang="en-GB" dirty="0" smtClean="0"/>
              <a:t>3)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19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05" y="0"/>
            <a:ext cx="5300282" cy="6858000"/>
          </a:xfrm>
        </p:spPr>
      </p:pic>
      <p:sp>
        <p:nvSpPr>
          <p:cNvPr id="8" name="TextBox 7"/>
          <p:cNvSpPr txBox="1"/>
          <p:nvPr/>
        </p:nvSpPr>
        <p:spPr>
          <a:xfrm>
            <a:off x="9099177" y="5328792"/>
            <a:ext cx="2796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Plymouth Listen, Learn and Respond framework (</a:t>
            </a:r>
            <a:r>
              <a:rPr lang="en-GB" sz="1600" dirty="0" err="1" smtClean="0"/>
              <a:t>PLLR</a:t>
            </a:r>
            <a:r>
              <a:rPr lang="en-GB" sz="1600" dirty="0" smtClean="0"/>
              <a:t>)</a:t>
            </a:r>
          </a:p>
          <a:p>
            <a:r>
              <a:rPr lang="en-GB" sz="1600" u="sng" dirty="0">
                <a:hlinkClick r:id="rId3"/>
              </a:rPr>
              <a:t>https://</a:t>
            </a:r>
            <a:r>
              <a:rPr lang="en-GB" sz="1600" u="sng" dirty="0" smtClean="0">
                <a:hlinkClick r:id="rId3"/>
              </a:rPr>
              <a:t>onlinelibrary.wiley.com/doi/full/10.1111/hex.12682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8234" y="460955"/>
            <a:ext cx="2796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Stage 3: development, refinement and co-production of response framework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066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05" y="0"/>
            <a:ext cx="6326431" cy="6724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234" y="460955"/>
            <a:ext cx="279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Stage 4: quality appraisal of existing responses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099177" y="5328792"/>
            <a:ext cx="2796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Plymouth Listen, Learn and Respond framework (</a:t>
            </a:r>
            <a:r>
              <a:rPr lang="en-GB" sz="1600" dirty="0" err="1" smtClean="0"/>
              <a:t>PLLR</a:t>
            </a:r>
            <a:r>
              <a:rPr lang="en-GB" sz="1600" dirty="0" smtClean="0"/>
              <a:t>)</a:t>
            </a:r>
          </a:p>
          <a:p>
            <a:r>
              <a:rPr lang="en-GB" sz="1600" u="sng" dirty="0">
                <a:hlinkClick r:id="rId3"/>
              </a:rPr>
              <a:t>https://</a:t>
            </a:r>
            <a:r>
              <a:rPr lang="en-GB" sz="1600" u="sng" dirty="0" smtClean="0">
                <a:hlinkClick r:id="rId3"/>
              </a:rPr>
              <a:t>onlinelibrary.wiley.com/doi/full/10.1111/hex.12682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87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583270" y="2634304"/>
            <a:ext cx="2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https://www.careopinion.org.uk/blogposts/698/what-do-people-want-in-a-response-to-their-fe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553" y="384769"/>
            <a:ext cx="6714565" cy="59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1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1054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Office Theme</vt:lpstr>
      <vt:lpstr>The rise and rise of online patient feedback –  but how should we be responding?</vt:lpstr>
      <vt:lpstr>What we know so far…</vt:lpstr>
      <vt:lpstr>Why is it worth exploring?</vt:lpstr>
      <vt:lpstr>Methodology</vt:lpstr>
      <vt:lpstr>What we found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Company>Plymouth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and rise of online patient feedback – but how are we responding?</dc:title>
  <dc:creator>Rebecca Baines</dc:creator>
  <cp:lastModifiedBy>Rebecca Baines</cp:lastModifiedBy>
  <cp:revision>21</cp:revision>
  <dcterms:created xsi:type="dcterms:W3CDTF">2018-06-27T14:25:14Z</dcterms:created>
  <dcterms:modified xsi:type="dcterms:W3CDTF">2018-06-29T09:42:36Z</dcterms:modified>
</cp:coreProperties>
</file>