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4" r:id="rId4"/>
    <p:sldId id="257" r:id="rId5"/>
    <p:sldId id="291" r:id="rId6"/>
    <p:sldId id="276" r:id="rId7"/>
    <p:sldId id="279" r:id="rId8"/>
    <p:sldId id="271" r:id="rId9"/>
    <p:sldId id="277" r:id="rId10"/>
    <p:sldId id="278" r:id="rId11"/>
    <p:sldId id="290" r:id="rId12"/>
    <p:sldId id="286" r:id="rId13"/>
    <p:sldId id="261" r:id="rId14"/>
    <p:sldId id="266" r:id="rId15"/>
    <p:sldId id="288" r:id="rId16"/>
    <p:sldId id="287" r:id="rId17"/>
    <p:sldId id="292" r:id="rId18"/>
    <p:sldId id="285" r:id="rId19"/>
  </p:sldIdLst>
  <p:sldSz cx="9144000" cy="6858000" type="screen4x3"/>
  <p:notesSz cx="6669088" cy="9926638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 varScale="1">
        <p:scale>
          <a:sx n="104" d="100"/>
          <a:sy n="104" d="100"/>
        </p:scale>
        <p:origin x="17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A7A49912-837B-4DED-B16F-33B888D5CE03}"/>
    <pc:docChg chg="delSld">
      <pc:chgData name="James Munro" userId="1ad2e850bc443176" providerId="LiveId" clId="{A7A49912-837B-4DED-B16F-33B888D5CE03}" dt="2018-11-19T15:21:36.792" v="1" actId="2696"/>
      <pc:docMkLst>
        <pc:docMk/>
      </pc:docMkLst>
      <pc:sldChg chg="del">
        <pc:chgData name="James Munro" userId="1ad2e850bc443176" providerId="LiveId" clId="{A7A49912-837B-4DED-B16F-33B888D5CE03}" dt="2018-11-19T15:19:39.208" v="0" actId="2696"/>
        <pc:sldMkLst>
          <pc:docMk/>
          <pc:sldMk cId="833736077" sldId="275"/>
        </pc:sldMkLst>
      </pc:sldChg>
      <pc:sldChg chg="del">
        <pc:chgData name="James Munro" userId="1ad2e850bc443176" providerId="LiveId" clId="{A7A49912-837B-4DED-B16F-33B888D5CE03}" dt="2018-11-19T15:21:36.792" v="1" actId="2696"/>
        <pc:sldMkLst>
          <pc:docMk/>
          <pc:sldMk cId="2284856421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49F19-E3B2-4DAD-8EBF-456BDAB8BCC5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10E5B-199E-403E-9EF9-9DA479BE8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3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Avenir Roman" charset="0"/>
              </a:rPr>
              <a:t>Second level</a:t>
            </a:r>
          </a:p>
          <a:p>
            <a:pPr lvl="2"/>
            <a:r>
              <a:rPr lang="en-US" altLang="en-US" noProof="0">
                <a:sym typeface="Avenir Roman" charset="0"/>
              </a:rPr>
              <a:t>Third level</a:t>
            </a:r>
          </a:p>
          <a:p>
            <a:pPr lvl="3"/>
            <a:r>
              <a:rPr lang="en-US" altLang="en-US" noProof="0">
                <a:sym typeface="Avenir Roman" charset="0"/>
              </a:rPr>
              <a:t>Fourth level</a:t>
            </a:r>
          </a:p>
          <a:p>
            <a:pPr lvl="4"/>
            <a:r>
              <a:rPr lang="en-US" altLang="en-US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724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09800"/>
            <a:ext cx="2095500" cy="213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09800"/>
            <a:ext cx="6134100" cy="213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6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CFBA-03F8-CF40-B9FD-3B4DAF993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4383E-0FBD-BC42-98F6-D236CCFD7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60D8A-3867-7B4E-B63A-357E1D02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43996-7BC7-B243-8872-82A780A2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D4F74-0E3F-2F46-A34B-50A9D7A1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3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6795-A493-564C-895C-DB1B00D6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6A65-65AD-D24B-B243-71510A14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4210-C57E-3944-AB6D-88929FCD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5EE1A-E9EB-EA47-AC0B-36E74A60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9D14B-286A-6A45-AD54-C34E90DA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D9B2-CAB1-D24F-9853-14970DA8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D419B-A07A-604D-9139-85CFEEDF9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F341F-5385-2D4C-8DE6-301DB120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69BB-2CB9-5D40-9C7D-54942BE7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623D-300E-4249-AB81-FBD3BEA8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0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153A-445E-E34B-9CBF-5A82C7D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969B-7E9A-D44E-9C6E-5A934B968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169E3-64D8-B14D-8F2A-4F419F5A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735C-4F4A-E841-98A7-6CB9DB66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7FD93-A4FE-CD41-988F-84934D1A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C168A-432C-FE4F-9A10-A78D1FBE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6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6977-09F8-D44C-81C1-85BA5F20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12CA-08C5-0143-9316-6DC8FDD9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8AA4-5EA5-F041-A86F-8F85F1CC3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6591D-7E6D-F84B-9DFB-715A06561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7D921-3E6D-654D-9A4D-98B1F5846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BEDC1-8A90-C14E-A433-9DB5A29E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9F1C0-637D-364E-A1EE-91C79B7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7EC83-04B5-244C-94C9-B24CF614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B734-5EA1-2546-83ED-7F1B0329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D02F9-2DB6-A44A-A24C-AC4669A2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C936A-6216-C547-90E7-F5D64EC8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34516-F5A7-2A4D-82C7-0119485E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C0B85-05FD-5E4D-ACFF-ACEF701D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E66BB-9330-1440-BC7F-72F007EE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9E165-10A9-FF42-9494-7124FB95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4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FBB5-1A0D-274B-870B-01669D00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BBA1-6B17-D749-8424-272EF997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83007-B1B0-9242-9BA1-61A96257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EEBB1-8E9D-2B4E-9716-14577982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9B841-7AAB-1F4B-8CEE-8C1F0D53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9F141-8A8F-F740-BC93-FFD5D625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5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D512-06D2-D24D-97F9-0B8D4DA1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2D796-363B-9D43-AB16-6174A40B5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21E05-ABB3-4841-816B-F5BE8C28B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3BFED-24C6-2646-9B74-E82736A2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961A-4B0A-1243-83E6-6B5F73F4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61F4-B95B-3744-80DB-B8F0B54F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9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FFCF-DE1E-294D-B873-0EA5C57B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79CCD-E993-064A-AAD7-E2634C221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2AF4-DECC-A943-AF7D-CC5370B4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14435-35ED-244E-AEA1-DA86ABEA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865B-3BE1-3641-9B88-9D09E8BC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5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89404-6D87-D644-850D-FBAFDF47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4095C-0282-754C-BAAE-767EC7AF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034C-1901-1E46-BF66-B654B2E0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E9B6-2030-A941-8D4F-E3875081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0527D-9CEF-6D46-B084-41DA6131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75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41148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1148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5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5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4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3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 rot="10800000" flipH="1">
            <a:off x="0" y="1203325"/>
            <a:ext cx="9144000" cy="5645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027" name="Picture 2" descr="pasted-imag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742"/>
            <a:ext cx="26479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asted-image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8" y="-165100"/>
            <a:ext cx="3402013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/>
          </p:cNvSpPr>
          <p:nvPr>
            <p:ph type="title"/>
          </p:nvPr>
        </p:nvSpPr>
        <p:spPr bwMode="auto">
          <a:xfrm>
            <a:off x="381000" y="2209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381000" y="3048000"/>
            <a:ext cx="8382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  <p:sp>
        <p:nvSpPr>
          <p:cNvPr id="1031" name="AutoShape 6"/>
          <p:cNvSpPr>
            <a:spLocks/>
          </p:cNvSpPr>
          <p:nvPr/>
        </p:nvSpPr>
        <p:spPr bwMode="auto">
          <a:xfrm>
            <a:off x="-4763" y="6423029"/>
            <a:ext cx="9153526" cy="460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23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032" name="Picture 7" descr="pasted-image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529388"/>
            <a:ext cx="80899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 descr="pasted-image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31788"/>
            <a:ext cx="41862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44DA4-7A71-2C40-B4CF-5A86CCE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B99AE-BD45-5448-997F-E88D60C8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0C13-6F3F-734F-8C5B-AC0BCBCF4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11/19/2018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6200-C722-5443-B065-2319A337A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11F4F-B6E9-8342-BECB-1DD14E63D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6342258"/>
            <a:ext cx="9144000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24538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Care Opinion at RCHT: Starting Our Improvement Journey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3852" y="6254479"/>
            <a:ext cx="3350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Frazer Underwood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Consultant Nurse / Associate Chief Nurse and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548" y="1422355"/>
            <a:ext cx="8136904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Helvetica" charset="0"/>
                <a:sym typeface="Arial" pitchFamily="34" charset="0"/>
              </a:rPr>
              <a:t>November 2018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Helvetica" charset="0"/>
                <a:sym typeface="Arial" pitchFamily="34" charset="0"/>
              </a:rPr>
              <a:t>How were staff feeling about </a:t>
            </a:r>
            <a:r>
              <a:rPr lang="en-GB" sz="2800" b="1" dirty="0">
                <a:solidFill>
                  <a:srgbClr val="002060"/>
                </a:solidFill>
              </a:rPr>
              <a:t>Care Opinion now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Helvetica" charset="0"/>
                <a:sym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itchFamily="34" charset="0"/>
                <a:cs typeface="Helvetica" charset="0"/>
                <a:sym typeface="Arial" pitchFamily="34" charset="0"/>
              </a:rPr>
              <a:t>Embraced - and rolling out faster that we thought</a:t>
            </a: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R="0" lvl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itchFamily="34" charset="0"/>
                <a:cs typeface="Helvetica" charset="0"/>
                <a:sym typeface="Arial" pitchFamily="34" charset="0"/>
              </a:rPr>
              <a:t>Ward-to-Board engagement</a:t>
            </a: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A growing presence in our everyday work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itchFamily="34" charset="0"/>
              <a:cs typeface="Helvetica" charset="0"/>
              <a:sym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73A94-1C92-4D51-933D-CF74B294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212976"/>
            <a:ext cx="5904656" cy="204980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7098763-A1A6-4F4C-936C-C2F3C1647621}"/>
              </a:ext>
            </a:extLst>
          </p:cNvPr>
          <p:cNvSpPr/>
          <p:nvPr/>
        </p:nvSpPr>
        <p:spPr bwMode="auto">
          <a:xfrm rot="10800000">
            <a:off x="5436096" y="4811960"/>
            <a:ext cx="936104" cy="288032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CC0ED-4E2C-4FD2-A12F-F10A92802C96}"/>
              </a:ext>
            </a:extLst>
          </p:cNvPr>
          <p:cNvSpPr txBox="1"/>
          <p:nvPr/>
        </p:nvSpPr>
        <p:spPr>
          <a:xfrm>
            <a:off x="6390456" y="472514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6th</a:t>
            </a:r>
          </a:p>
        </p:txBody>
      </p:sp>
    </p:spTree>
    <p:extLst>
      <p:ext uri="{BB962C8B-B14F-4D97-AF65-F5344CB8AC3E}">
        <p14:creationId xmlns:p14="http://schemas.microsoft.com/office/powerpoint/2010/main" val="35262953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160AFE18-732B-44C4-BB88-33BAEF85E78A" descr="160AFE18-732B-44C4-BB88-33BAEF85E7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-226974"/>
            <a:ext cx="9874281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7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/>
          <p:cNvSpPr/>
          <p:nvPr/>
        </p:nvSpPr>
        <p:spPr bwMode="auto">
          <a:xfrm rot="9664959">
            <a:off x="1340133" y="2859188"/>
            <a:ext cx="2492997" cy="563559"/>
          </a:xfrm>
          <a:prstGeom prst="rtTriangle">
            <a:avLst/>
          </a:prstGeom>
          <a:solidFill>
            <a:srgbClr val="00B0F0">
              <a:alpha val="8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Right Triangle 28"/>
          <p:cNvSpPr/>
          <p:nvPr/>
        </p:nvSpPr>
        <p:spPr bwMode="auto">
          <a:xfrm rot="12235211">
            <a:off x="852398" y="4062274"/>
            <a:ext cx="3111295" cy="1668577"/>
          </a:xfrm>
          <a:prstGeom prst="rtTriangle">
            <a:avLst/>
          </a:prstGeom>
          <a:solidFill>
            <a:srgbClr val="00B0F0">
              <a:alpha val="24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16200000">
            <a:off x="1845617" y="2397192"/>
            <a:ext cx="1584175" cy="2845630"/>
          </a:xfrm>
          <a:prstGeom prst="triangle">
            <a:avLst>
              <a:gd name="adj" fmla="val 78430"/>
            </a:avLst>
          </a:prstGeom>
          <a:solidFill>
            <a:srgbClr val="00B0F0">
              <a:alpha val="4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68" y="2492896"/>
            <a:ext cx="5421310" cy="375727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654" y="1536258"/>
            <a:ext cx="2559050" cy="1966912"/>
            <a:chOff x="110672218" y="107889261"/>
            <a:chExt cx="2558746" cy="1967948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10771609" y="107889261"/>
              <a:ext cx="2097156" cy="1967948"/>
            </a:xfrm>
            <a:prstGeom prst="ellipse">
              <a:avLst/>
            </a:prstGeom>
            <a:solidFill>
              <a:srgbClr val="FF9900"/>
            </a:solidFill>
            <a:ln w="57150" algn="in">
              <a:solidFill>
                <a:srgbClr val="FFC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0672218" y="107978713"/>
              <a:ext cx="626166" cy="675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FFCC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7200" b="1" i="0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/>
                  <a:latin typeface="Arial" pitchFamily="34" charset="0"/>
                  <a:cs typeface="Arial" pitchFamily="34" charset="0"/>
                </a:rPr>
                <a:t>“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10800000">
              <a:off x="112505408" y="108944384"/>
              <a:ext cx="725556" cy="874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0" b="1" i="0" u="none" strike="noStrike" cap="none" normalizeH="0" baseline="0" dirty="0">
                  <a:ln>
                    <a:noFill/>
                  </a:ln>
                  <a:solidFill>
                    <a:srgbClr val="FFCC99"/>
                  </a:solidFill>
                  <a:effectLst/>
                  <a:latin typeface="Arial" pitchFamily="34" charset="0"/>
                  <a:cs typeface="Arial" pitchFamily="34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1011387" y="108422967"/>
              <a:ext cx="1620078" cy="99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How are we doing?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03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170" name="Picture 11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" y="130324"/>
            <a:ext cx="823887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twit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168047" cy="17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324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266" name="Picture 14" descr="imag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6" y="82148"/>
            <a:ext cx="5400600" cy="66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15" y="980728"/>
            <a:ext cx="3532485" cy="13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1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844">
            <a:off x="884954" y="1262308"/>
            <a:ext cx="3534308" cy="5041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53">
            <a:off x="4446688" y="1200299"/>
            <a:ext cx="3639889" cy="5138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8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02AE-CF96-4B88-922D-19B4DCBA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F73164-0627-470E-9749-9AD1593FA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" y="-2187624"/>
            <a:ext cx="12060832" cy="904562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2E90B-2559-4DCF-A096-3B501D5F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650830"/>
            <a:ext cx="4655082" cy="42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548" y="1613383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What are our next steps?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Our roll-out plans are now embedded in our quality improvement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Ward Accreditation Programme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                                 developments next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                         	Promote more online feedback       			</a:t>
            </a:r>
            <a:r>
              <a:rPr lang="en-GB" sz="2000" b="1" dirty="0"/>
              <a:t>University of Plymouth Student Nurses</a:t>
            </a: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3" y="3859595"/>
            <a:ext cx="2680491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53822-8A5F-4FF9-BEA9-DAEA8E9A70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03351"/>
            <a:ext cx="223224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945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45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122360" y="2852936"/>
            <a:ext cx="1659372" cy="1353253"/>
          </a:xfrm>
          <a:prstGeom prst="wedgeRoundRectCallout">
            <a:avLst>
              <a:gd name="adj1" fmla="val -112875"/>
              <a:gd name="adj2" fmla="val -4528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Royal Cornwall Hospital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Truro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prstClr val="white"/>
                </a:solidFill>
              </a:rPr>
              <a:t>480 beds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1514" y="1268760"/>
            <a:ext cx="1512168" cy="1390926"/>
          </a:xfrm>
          <a:prstGeom prst="wedgeRoundRectCallout">
            <a:avLst>
              <a:gd name="adj1" fmla="val 30464"/>
              <a:gd name="adj2" fmla="val 7810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St Michael’s Hospital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prstClr val="white"/>
                </a:solidFill>
              </a:rPr>
              <a:t>Hayle</a:t>
            </a:r>
            <a:endParaRPr lang="en-GB" sz="1800" dirty="0">
              <a:solidFill>
                <a:prstClr val="white"/>
              </a:solidFill>
            </a:endParaRP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prstClr val="white"/>
                </a:solidFill>
              </a:rPr>
              <a:t>35 beds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445040" y="3843592"/>
            <a:ext cx="1512168" cy="1368152"/>
          </a:xfrm>
          <a:prstGeom prst="wedgeRoundRectCallout">
            <a:avLst>
              <a:gd name="adj1" fmla="val -110930"/>
              <a:gd name="adj2" fmla="val -7188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West Cornwall Hospital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Penzance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prstClr val="white"/>
                </a:solidFill>
              </a:rPr>
              <a:t>54 beds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6012160" y="1187778"/>
            <a:ext cx="2917917" cy="53375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</a:rPr>
              <a:t>Patient + Family Experience Team :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Nine staff members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</a:rPr>
              <a:t>Complaints: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380 – formal complaints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1200 – informal complaints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16 escalated to PHSO</a:t>
            </a:r>
          </a:p>
          <a:p>
            <a:pPr marL="285750" indent="-285750" fontAlgn="auto">
              <a:spcAft>
                <a:spcPts val="0"/>
              </a:spcAft>
              <a:defRPr/>
            </a:pPr>
            <a:endParaRPr lang="en-GB" altLang="en-US" sz="18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</a:rPr>
              <a:t>Care opinion: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Two subscriptions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1800" dirty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defRPr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4039"/>
            <a:ext cx="2946759" cy="10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4" y="5445223"/>
            <a:ext cx="3692414" cy="1190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866813">
            <a:off x="6710160" y="5630835"/>
            <a:ext cx="1568432" cy="634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95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Why did RCHT subscribe to Care Opinion?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We were not a learning 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Clinical teams were disengaged with patient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We were starting a significant improvement journey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pPr algn="r"/>
            <a:r>
              <a:rPr lang="en-GB" dirty="0">
                <a:solidFill>
                  <a:srgbClr val="FF0000"/>
                </a:solidFill>
              </a:rPr>
              <a:t>…I saw the opportunity to link </a:t>
            </a:r>
          </a:p>
          <a:p>
            <a:pPr algn="r"/>
            <a:r>
              <a:rPr lang="en-GB" dirty="0">
                <a:solidFill>
                  <a:srgbClr val="FF0000"/>
                </a:solidFill>
              </a:rPr>
              <a:t>Care Opinion into that journey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71EF1-BB6A-42F0-8D75-9173A9D2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7" y="1255183"/>
            <a:ext cx="3743709" cy="5126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D027E5-35FB-4541-949C-EA4E8C8CE65B}"/>
              </a:ext>
            </a:extLst>
          </p:cNvPr>
          <p:cNvSpPr txBox="1"/>
          <p:nvPr/>
        </p:nvSpPr>
        <p:spPr>
          <a:xfrm>
            <a:off x="539553" y="1710439"/>
            <a:ext cx="3384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Where did I start?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Learning more…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651843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And then…?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I made the connection for our Chief Nurse between patient experience and our Improvement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The Patient </a:t>
            </a:r>
            <a:r>
              <a:rPr lang="en-GB" b="1" dirty="0">
                <a:solidFill>
                  <a:srgbClr val="FFC000"/>
                </a:solidFill>
              </a:rPr>
              <a:t>+</a:t>
            </a:r>
            <a:r>
              <a:rPr lang="en-GB" b="1" dirty="0"/>
              <a:t> Family Experience team took </a:t>
            </a:r>
            <a:r>
              <a:rPr lang="en-GB" b="1" u="sng" dirty="0"/>
              <a:t>control</a:t>
            </a:r>
            <a:r>
              <a:rPr lang="en-GB" b="1" dirty="0"/>
              <a:t> of the existing subscriptions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Promoted the visibility of Care Opinion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and built the case for investment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036342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4098" name="Picture 10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6077"/>
            <a:ext cx="6999795" cy="48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 rot="20963435">
            <a:off x="-342269" y="854758"/>
            <a:ext cx="9567850" cy="50972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/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                                      Taking Control</a:t>
            </a:r>
          </a:p>
        </p:txBody>
      </p:sp>
    </p:spTree>
    <p:extLst>
      <p:ext uri="{BB962C8B-B14F-4D97-AF65-F5344CB8AC3E}">
        <p14:creationId xmlns:p14="http://schemas.microsoft.com/office/powerpoint/2010/main" val="216422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9" y="510923"/>
            <a:ext cx="8370581" cy="58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We then engaged the organisation 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Sharing feedback with clinical teams </a:t>
            </a:r>
            <a:r>
              <a:rPr lang="en-GB" dirty="0"/>
              <a:t>– it’s mostly very positive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Reporting feedback into meetings from Ward-to-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Finding our champions to take it forward…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41052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March 2018 – new subscription goes live </a:t>
            </a: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>
                <a:solidFill>
                  <a:srgbClr val="002060"/>
                </a:solidFill>
              </a:rPr>
              <a:t>How were staff feeling about this?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Natural worry about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Early adopters were enthusiastic and showed others the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Tried to embedded </a:t>
            </a:r>
          </a:p>
        </p:txBody>
      </p:sp>
    </p:spTree>
    <p:extLst>
      <p:ext uri="{BB962C8B-B14F-4D97-AF65-F5344CB8AC3E}">
        <p14:creationId xmlns:p14="http://schemas.microsoft.com/office/powerpoint/2010/main" val="37094719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0072C6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AABCD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281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Roman</vt:lpstr>
      <vt:lpstr>Calibri</vt:lpstr>
      <vt:lpstr>Calibri Light</vt:lpstr>
      <vt:lpstr>Helvetica</vt:lpstr>
      <vt:lpstr>Wingdings</vt:lpstr>
      <vt:lpstr>Office Theme</vt:lpstr>
      <vt:lpstr>2_Office Theme</vt:lpstr>
      <vt:lpstr>Using Care Opinion at RCHT: Starting Our Improvement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Neave</dc:creator>
  <cp:lastModifiedBy>James Munro</cp:lastModifiedBy>
  <cp:revision>56</cp:revision>
  <cp:lastPrinted>2015-06-12T08:43:49Z</cp:lastPrinted>
  <dcterms:modified xsi:type="dcterms:W3CDTF">2018-11-19T15:21:46Z</dcterms:modified>
</cp:coreProperties>
</file>