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627" r:id="rId2"/>
    <p:sldId id="629" r:id="rId3"/>
    <p:sldId id="613" r:id="rId4"/>
    <p:sldId id="631" r:id="rId5"/>
    <p:sldId id="622" r:id="rId6"/>
    <p:sldId id="642" r:id="rId7"/>
    <p:sldId id="634" r:id="rId8"/>
    <p:sldId id="647" r:id="rId9"/>
    <p:sldId id="644" r:id="rId10"/>
    <p:sldId id="643" r:id="rId11"/>
    <p:sldId id="645" r:id="rId12"/>
    <p:sldId id="646" r:id="rId13"/>
    <p:sldId id="654" r:id="rId14"/>
    <p:sldId id="636" r:id="rId15"/>
    <p:sldId id="652" r:id="rId16"/>
    <p:sldId id="653" r:id="rId17"/>
    <p:sldId id="625" r:id="rId18"/>
    <p:sldId id="648" r:id="rId19"/>
    <p:sldId id="641" r:id="rId20"/>
    <p:sldId id="624" r:id="rId21"/>
    <p:sldId id="657" r:id="rId22"/>
    <p:sldId id="656" r:id="rId23"/>
    <p:sldId id="658" r:id="rId24"/>
    <p:sldId id="659" r:id="rId25"/>
    <p:sldId id="669" r:id="rId26"/>
    <p:sldId id="649" r:id="rId27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10" d="100"/>
          <a:sy n="110" d="100"/>
        </p:scale>
        <p:origin x="1580" y="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501008"/>
            <a:ext cx="7772400" cy="1584176"/>
          </a:xfrm>
        </p:spPr>
        <p:txBody>
          <a:bodyPr/>
          <a:lstStyle/>
          <a:p>
            <a:r>
              <a:rPr lang="en-GB" altLang="en-US" sz="3200" dirty="0">
                <a:solidFill>
                  <a:srgbClr val="B10053"/>
                </a:solidFill>
              </a:rPr>
              <a:t>Education workshop, Bristol, July 2017</a:t>
            </a:r>
            <a:br>
              <a:rPr lang="en-GB" altLang="en-US" sz="3200" dirty="0">
                <a:solidFill>
                  <a:srgbClr val="B10053"/>
                </a:solidFill>
              </a:rPr>
            </a:br>
            <a:r>
              <a:rPr lang="en-GB" altLang="en-US" sz="3200" dirty="0">
                <a:solidFill>
                  <a:srgbClr val="B10053"/>
                </a:solidFill>
              </a:rPr>
              <a:t>#</a:t>
            </a:r>
            <a:r>
              <a:rPr lang="en-GB" altLang="en-US" sz="32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coEducate</a:t>
            </a:r>
            <a:endParaRPr lang="en-GB" altLang="en-US" sz="3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58924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jamesfm55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196752"/>
            <a:ext cx="63687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9667">
            <a:off x="321119" y="556744"/>
            <a:ext cx="8247619" cy="14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269">
            <a:off x="1272894" y="2377450"/>
            <a:ext cx="8257143" cy="2066667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389">
            <a:off x="355048" y="4346396"/>
            <a:ext cx="8200000" cy="2238095"/>
          </a:xfrm>
          <a:prstGeom prst="rect">
            <a:avLst/>
          </a:prstGeom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2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en-GB" sz="5400" dirty="0"/>
              <a:t>Why does this matter to professional education?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08101"/>
            <a:ext cx="8229600" cy="3777283"/>
          </a:xfrm>
        </p:spPr>
        <p:txBody>
          <a:bodyPr/>
          <a:lstStyle/>
          <a:p>
            <a:r>
              <a:rPr lang="en-GB" sz="5400" dirty="0"/>
              <a:t>Healthcare is changing</a:t>
            </a:r>
          </a:p>
          <a:p>
            <a:r>
              <a:rPr lang="en-GB" sz="5400" dirty="0"/>
              <a:t>Professionals are changing</a:t>
            </a:r>
          </a:p>
          <a:p>
            <a:r>
              <a:rPr lang="en-GB" sz="5400" dirty="0"/>
              <a:t>Patients are changing</a:t>
            </a:r>
          </a:p>
        </p:txBody>
      </p:sp>
    </p:spTree>
    <p:extLst>
      <p:ext uri="{BB962C8B-B14F-4D97-AF65-F5344CB8AC3E}">
        <p14:creationId xmlns:p14="http://schemas.microsoft.com/office/powerpoint/2010/main" val="257063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0001-BD5A-4CEA-8166-7223DBF3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Michelle Cullen, Salford Uni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68A9-F05B-4FA8-9266-906F5491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I have always avoided social media. I don't use Facebook, I don't tweet. I could only see the trouble social media caused...</a:t>
            </a:r>
          </a:p>
          <a:p>
            <a:pPr marL="0" indent="0">
              <a:buNone/>
            </a:pPr>
            <a:r>
              <a:rPr lang="en-GB" sz="2800" dirty="0"/>
              <a:t>Until Leslie introduced me to the Care Opinion website. I think it is brilliant. By using this site in our teaching, we can show students how to use social media in a positive, proactive way, to engage with our patients. </a:t>
            </a:r>
          </a:p>
          <a:p>
            <a:pPr marL="0" indent="0">
              <a:buNone/>
            </a:pPr>
            <a:r>
              <a:rPr lang="en-GB" sz="2800" dirty="0"/>
              <a:t>I can honestly say that your website has helped us breathe new life into our teaching.</a:t>
            </a:r>
          </a:p>
        </p:txBody>
      </p:sp>
    </p:spTree>
    <p:extLst>
      <p:ext uri="{BB962C8B-B14F-4D97-AF65-F5344CB8AC3E}">
        <p14:creationId xmlns:p14="http://schemas.microsoft.com/office/powerpoint/2010/main" val="241089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Keogh Report, July 2013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4000"/>
              <a:t>“Patients, carers and members of the public… should be confident that their </a:t>
            </a:r>
            <a:r>
              <a:rPr lang="en-GB" altLang="en-US" sz="4000" b="1">
                <a:solidFill>
                  <a:srgbClr val="FF0066"/>
                </a:solidFill>
              </a:rPr>
              <a:t>feedback is being listened to </a:t>
            </a:r>
            <a:r>
              <a:rPr lang="en-GB" altLang="en-US" sz="4000"/>
              <a:t>and see </a:t>
            </a:r>
            <a:r>
              <a:rPr lang="en-GB" altLang="en-US" sz="4000" b="1">
                <a:solidFill>
                  <a:srgbClr val="FF0066"/>
                </a:solidFill>
              </a:rPr>
              <a:t>how this is impacting </a:t>
            </a:r>
            <a:r>
              <a:rPr lang="en-GB" altLang="en-US" sz="4000"/>
              <a:t>on their own care and the care of others.”</a:t>
            </a:r>
          </a:p>
        </p:txBody>
      </p:sp>
    </p:spTree>
    <p:extLst>
      <p:ext uri="{BB962C8B-B14F-4D97-AF65-F5344CB8AC3E}">
        <p14:creationId xmlns:p14="http://schemas.microsoft.com/office/powerpoint/2010/main" val="336969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8B052E-1FA2-4D67-8F05-0EAE53F5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what’s new for learners?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D402D-5BF6-43CB-BE9E-ED5D3E81C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2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070A1D-B5BC-4DB1-9D8C-DD83482E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for learners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E98A1F-51E4-4241-9AFF-29DACFAA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Visualisations</a:t>
            </a:r>
          </a:p>
          <a:p>
            <a:pPr lvl="1"/>
            <a:r>
              <a:rPr lang="en-GB" dirty="0"/>
              <a:t>Tag bubbles, story swarms, word clouds…</a:t>
            </a:r>
          </a:p>
          <a:p>
            <a:r>
              <a:rPr lang="en-GB" dirty="0"/>
              <a:t>Weekly digests</a:t>
            </a:r>
          </a:p>
          <a:p>
            <a:r>
              <a:rPr lang="en-GB" dirty="0"/>
              <a:t>New search options</a:t>
            </a:r>
          </a:p>
          <a:p>
            <a:r>
              <a:rPr lang="en-GB" dirty="0"/>
              <a:t>Talking Mats integration</a:t>
            </a:r>
          </a:p>
          <a:p>
            <a:r>
              <a:rPr lang="en-GB" dirty="0"/>
              <a:t>Coming soon</a:t>
            </a:r>
          </a:p>
          <a:p>
            <a:pPr lvl="1"/>
            <a:r>
              <a:rPr lang="en-GB" dirty="0"/>
              <a:t>Member tagging</a:t>
            </a:r>
          </a:p>
          <a:p>
            <a:pPr lvl="1"/>
            <a:r>
              <a:rPr lang="en-GB" dirty="0"/>
              <a:t>Stories I’ve read</a:t>
            </a:r>
          </a:p>
        </p:txBody>
      </p:sp>
    </p:spTree>
    <p:extLst>
      <p:ext uri="{BB962C8B-B14F-4D97-AF65-F5344CB8AC3E}">
        <p14:creationId xmlns:p14="http://schemas.microsoft.com/office/powerpoint/2010/main" val="419279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67"/>
            <a:ext cx="9144000" cy="64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4" y="0"/>
            <a:ext cx="822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32" y="0"/>
            <a:ext cx="7623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98"/>
            <a:ext cx="9144000" cy="54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514350"/>
            <a:ext cx="61150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rch for stories tagged with &amp;amp;amp;amp;quot;communication&amp;amp;amp;amp;quot;">
            <a:extLst>
              <a:ext uri="{FF2B5EF4-FFF2-40B4-BE49-F238E27FC236}">
                <a16:creationId xmlns:a16="http://schemas.microsoft.com/office/drawing/2014/main" id="{FC57ABC5-EA96-4A53-A9EA-2D464177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57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wing tag options">
            <a:extLst>
              <a:ext uri="{FF2B5EF4-FFF2-40B4-BE49-F238E27FC236}">
                <a16:creationId xmlns:a16="http://schemas.microsoft.com/office/drawing/2014/main" id="{3CDF71BD-C942-478C-900B-1040BA62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6955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arch for stories where communication could be improved">
            <a:extLst>
              <a:ext uri="{FF2B5EF4-FFF2-40B4-BE49-F238E27FC236}">
                <a16:creationId xmlns:a16="http://schemas.microsoft.com/office/drawing/2014/main" id="{21168440-1249-40DE-80E8-A918884D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9188"/>
            <a:ext cx="26765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5BB6805-0E7B-4F02-A5CB-B37E8EA05BDF}"/>
              </a:ext>
            </a:extLst>
          </p:cNvPr>
          <p:cNvSpPr/>
          <p:nvPr/>
        </p:nvSpPr>
        <p:spPr bwMode="auto">
          <a:xfrm>
            <a:off x="1259632" y="2492896"/>
            <a:ext cx="504056" cy="648072"/>
          </a:xfrm>
          <a:prstGeom prst="downArrow">
            <a:avLst/>
          </a:pr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E44DE8B-CB52-4240-BBE3-21A765C56A51}"/>
              </a:ext>
            </a:extLst>
          </p:cNvPr>
          <p:cNvSpPr/>
          <p:nvPr/>
        </p:nvSpPr>
        <p:spPr bwMode="auto">
          <a:xfrm>
            <a:off x="3131840" y="3933056"/>
            <a:ext cx="936104" cy="504056"/>
          </a:xfrm>
          <a:prstGeom prst="rightArrow">
            <a:avLst/>
          </a:prstGeom>
          <a:noFill/>
          <a:ln w="190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6723"/>
            <a:ext cx="7347107" cy="68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9063"/>
            <a:ext cx="4824536" cy="6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9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CFA32-2CA3-46A7-A5AD-78CC5716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8" y="0"/>
            <a:ext cx="694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506895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93" y="2204864"/>
            <a:ext cx="3428571" cy="3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92" y="2241893"/>
            <a:ext cx="7272808" cy="43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4357"/>
            <a:ext cx="5400600" cy="66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190,000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89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</a:t>
            </a:r>
            <a:r>
              <a:rPr lang="en-GB" b="1" dirty="0"/>
              <a:t>patients</a:t>
            </a:r>
            <a:r>
              <a:rPr lang="en-GB" dirty="0"/>
              <a:t> and families</a:t>
            </a:r>
          </a:p>
          <a:p>
            <a:pPr lvl="1"/>
            <a:r>
              <a:rPr lang="en-GB" dirty="0"/>
              <a:t>Safe, simple, transparent feedback loop</a:t>
            </a:r>
          </a:p>
          <a:p>
            <a:pPr lvl="1"/>
            <a:r>
              <a:rPr lang="en-GB" dirty="0"/>
              <a:t>Issues resolved, service changes</a:t>
            </a:r>
          </a:p>
          <a:p>
            <a:r>
              <a:rPr lang="en-GB" dirty="0"/>
              <a:t>For </a:t>
            </a:r>
            <a:r>
              <a:rPr lang="en-GB" b="1" dirty="0"/>
              <a:t>staff</a:t>
            </a:r>
            <a:r>
              <a:rPr lang="en-GB" dirty="0"/>
              <a:t> teams</a:t>
            </a:r>
          </a:p>
          <a:p>
            <a:pPr lvl="1"/>
            <a:r>
              <a:rPr lang="en-GB" dirty="0"/>
              <a:t>Learning, QI, morale, culture</a:t>
            </a:r>
          </a:p>
          <a:p>
            <a:r>
              <a:rPr lang="en-GB" dirty="0"/>
              <a:t>For the wider </a:t>
            </a:r>
            <a:r>
              <a:rPr lang="en-GB" b="1" dirty="0"/>
              <a:t>organisation</a:t>
            </a:r>
          </a:p>
          <a:p>
            <a:pPr lvl="1"/>
            <a:r>
              <a:rPr lang="en-GB" dirty="0"/>
              <a:t>Transparency, reputation, complaints</a:t>
            </a:r>
          </a:p>
        </p:txBody>
      </p:sp>
    </p:spTree>
    <p:extLst>
      <p:ext uri="{BB962C8B-B14F-4D97-AF65-F5344CB8AC3E}">
        <p14:creationId xmlns:p14="http://schemas.microsoft.com/office/powerpoint/2010/main" val="67751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33738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8622</TotalTime>
  <Words>434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Veto Com</vt:lpstr>
      <vt:lpstr>PO-for-the-board</vt:lpstr>
      <vt:lpstr>Education workshop, Bristol, July 2017 #coEducate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</vt:lpstr>
      <vt:lpstr>PowerPoint Presentation</vt:lpstr>
      <vt:lpstr>PowerPoint Presentation</vt:lpstr>
      <vt:lpstr>Why does this matter to professional education?</vt:lpstr>
      <vt:lpstr>The world is changing – fast</vt:lpstr>
      <vt:lpstr>Michelle Cullen, Salford Uni</vt:lpstr>
      <vt:lpstr>Keogh Report, July 2013</vt:lpstr>
      <vt:lpstr>So what’s new for learners?</vt:lpstr>
      <vt:lpstr>New for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442</cp:revision>
  <dcterms:created xsi:type="dcterms:W3CDTF">2009-01-20T20:54:59Z</dcterms:created>
  <dcterms:modified xsi:type="dcterms:W3CDTF">2017-07-24T15:53:30Z</dcterms:modified>
</cp:coreProperties>
</file>