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657" r:id="rId2"/>
    <p:sldId id="764" r:id="rId3"/>
    <p:sldId id="760" r:id="rId4"/>
    <p:sldId id="762" r:id="rId5"/>
    <p:sldId id="763" r:id="rId6"/>
    <p:sldId id="658" r:id="rId7"/>
    <p:sldId id="729" r:id="rId8"/>
    <p:sldId id="629" r:id="rId9"/>
    <p:sldId id="679" r:id="rId10"/>
    <p:sldId id="673" r:id="rId11"/>
    <p:sldId id="650" r:id="rId12"/>
    <p:sldId id="631" r:id="rId13"/>
    <p:sldId id="674" r:id="rId14"/>
    <p:sldId id="622" r:id="rId15"/>
    <p:sldId id="728" r:id="rId16"/>
    <p:sldId id="766" r:id="rId17"/>
    <p:sldId id="645" r:id="rId18"/>
    <p:sldId id="722" r:id="rId19"/>
    <p:sldId id="721" r:id="rId20"/>
    <p:sldId id="720" r:id="rId21"/>
    <p:sldId id="652" r:id="rId22"/>
    <p:sldId id="765" r:id="rId23"/>
    <p:sldId id="663" r:id="rId24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00"/>
    <a:srgbClr val="6600FF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682C40-7337-4742-9CAB-AA5CA10ED7D6}" v="2" dt="2018-11-06T19:38:1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150" d="100"/>
          <a:sy n="150" d="100"/>
        </p:scale>
        <p:origin x="1938" y="12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unro" userId="1ad2e850bc443176" providerId="LiveId" clId="{2BD4261C-6DD4-4FE3-89F4-4151FF17F7C8}"/>
    <pc:docChg chg="modSld">
      <pc:chgData name="James Munro" userId="1ad2e850bc443176" providerId="LiveId" clId="{2BD4261C-6DD4-4FE3-89F4-4151FF17F7C8}" dt="2018-09-13T12:44:42.899" v="1" actId="20577"/>
      <pc:docMkLst>
        <pc:docMk/>
      </pc:docMkLst>
      <pc:sldChg chg="modSp">
        <pc:chgData name="James Munro" userId="1ad2e850bc443176" providerId="LiveId" clId="{2BD4261C-6DD4-4FE3-89F4-4151FF17F7C8}" dt="2018-09-13T12:44:42.899" v="1" actId="20577"/>
        <pc:sldMkLst>
          <pc:docMk/>
          <pc:sldMk cId="1611310328" sldId="679"/>
        </pc:sldMkLst>
        <pc:spChg chg="mod">
          <ac:chgData name="James Munro" userId="1ad2e850bc443176" providerId="LiveId" clId="{2BD4261C-6DD4-4FE3-89F4-4151FF17F7C8}" dt="2018-09-13T12:44:42.899" v="1" actId="20577"/>
          <ac:spMkLst>
            <pc:docMk/>
            <pc:sldMk cId="1611310328" sldId="679"/>
            <ac:spMk id="4" creationId="{00000000-0000-0000-0000-000000000000}"/>
          </ac:spMkLst>
        </pc:spChg>
      </pc:sldChg>
    </pc:docChg>
  </pc:docChgLst>
  <pc:docChgLst>
    <pc:chgData name="James Munro" userId="1ad2e850bc443176" providerId="LiveId" clId="{FDEAA531-7DEC-4494-BCC4-B1D8C56F5CBD}"/>
  </pc:docChgLst>
  <pc:docChgLst>
    <pc:chgData name="James Munro" userId="1ad2e850bc443176" providerId="LiveId" clId="{E6682C40-7337-4742-9CAB-AA5CA10ED7D6}"/>
    <pc:docChg chg="modSld">
      <pc:chgData name="James Munro" userId="1ad2e850bc443176" providerId="LiveId" clId="{E6682C40-7337-4742-9CAB-AA5CA10ED7D6}" dt="2018-11-06T19:38:15.878" v="5" actId="20577"/>
      <pc:docMkLst>
        <pc:docMk/>
      </pc:docMkLst>
      <pc:sldChg chg="modSp">
        <pc:chgData name="James Munro" userId="1ad2e850bc443176" providerId="LiveId" clId="{E6682C40-7337-4742-9CAB-AA5CA10ED7D6}" dt="2018-11-06T19:38:15.878" v="5" actId="20577"/>
        <pc:sldMkLst>
          <pc:docMk/>
          <pc:sldMk cId="1611310328" sldId="679"/>
        </pc:sldMkLst>
        <pc:spChg chg="mod">
          <ac:chgData name="James Munro" userId="1ad2e850bc443176" providerId="LiveId" clId="{E6682C40-7337-4742-9CAB-AA5CA10ED7D6}" dt="2018-11-06T19:38:12.375" v="3" actId="20577"/>
          <ac:spMkLst>
            <pc:docMk/>
            <pc:sldMk cId="1611310328" sldId="679"/>
            <ac:spMk id="4" creationId="{00000000-0000-0000-0000-000000000000}"/>
          </ac:spMkLst>
        </pc:spChg>
        <pc:spChg chg="mod">
          <ac:chgData name="James Munro" userId="1ad2e850bc443176" providerId="LiveId" clId="{E6682C40-7337-4742-9CAB-AA5CA10ED7D6}" dt="2018-11-06T19:38:15.878" v="5" actId="20577"/>
          <ac:spMkLst>
            <pc:docMk/>
            <pc:sldMk cId="1611310328" sldId="679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13B5-7E37-4096-AE04-5DFDC5567C8F}" type="datetimeFigureOut">
              <a:rPr lang="en-GB" smtClean="0"/>
              <a:t>06/11/2018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1214438"/>
            <a:ext cx="4371975" cy="3278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675188"/>
            <a:ext cx="5499100" cy="382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4138" y="9226550"/>
            <a:ext cx="297815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F76E8-0FC3-4C54-B9CA-3F19A68014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5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646A-D193-4D14-87B7-F3A5C6DB09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03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69DF-A239-4B00-BA51-F8CB9E944D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0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75439-2A74-40C5-9F03-A89C46AA53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C5AAD-9320-44E4-BEC3-247AD2E7E3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54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42AFA-2FB7-4630-8C60-F153079555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41AAE-7348-4F84-8B41-A2CB1367F2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9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B4D6D-1202-4E62-BD0F-0406396618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4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E70F-BDF1-4B42-9011-67CD47202C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83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A33A9-0538-46A8-926E-06CFE64F3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8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BBDA2-EFB5-4246-9D3D-BADBCFA5F0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6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4EE8-65A5-4D95-B463-6D7FBE43E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398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FF0066"/>
          </a:solidFill>
          <a:latin typeface="Veto Com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Char char="o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18" Type="http://schemas.openxmlformats.org/officeDocument/2006/relationships/image" Target="../media/image26.sv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24" Type="http://schemas.openxmlformats.org/officeDocument/2006/relationships/image" Target="../media/image32.sv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18.svg"/><Relationship Id="rId19" Type="http://schemas.openxmlformats.org/officeDocument/2006/relationships/image" Target="../media/image27.pn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Relationship Id="rId22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650" y="3284984"/>
            <a:ext cx="7772400" cy="1800200"/>
          </a:xfrm>
        </p:spPr>
        <p:txBody>
          <a:bodyPr/>
          <a:lstStyle/>
          <a:p>
            <a:r>
              <a:rPr lang="en-GB" altLang="en-US" sz="5400" dirty="0">
                <a:solidFill>
                  <a:srgbClr val="B10053"/>
                </a:solidFill>
              </a:rPr>
              <a:t>Context, mission and service</a:t>
            </a:r>
            <a:endParaRPr lang="en-GB" altLang="en-US" sz="480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5445224"/>
            <a:ext cx="7016750" cy="864096"/>
          </a:xfrm>
        </p:spPr>
        <p:txBody>
          <a:bodyPr/>
          <a:lstStyle/>
          <a:p>
            <a:pPr algn="l"/>
            <a:r>
              <a:rPr lang="en-GB" altLang="en-US" sz="2000" dirty="0">
                <a:solidFill>
                  <a:srgbClr val="6600FF"/>
                </a:solidFill>
              </a:rPr>
              <a:t>James Munro, CEO, Care Opinion CIC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BF0F5-A212-4B7D-8E26-0FADC61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" y="980728"/>
            <a:ext cx="4968478" cy="15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6974"/>
            <a:ext cx="9144000" cy="52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B3D43F-1289-4137-A22B-806D1544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1" y="476672"/>
            <a:ext cx="795907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8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: Rounded Corners 65"/>
          <p:cNvSpPr/>
          <p:nvPr/>
        </p:nvSpPr>
        <p:spPr>
          <a:xfrm>
            <a:off x="6012160" y="193750"/>
            <a:ext cx="2952328" cy="3019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GB" sz="2000" dirty="0">
                <a:solidFill>
                  <a:schemeClr val="bg2">
                    <a:lumMod val="75000"/>
                  </a:schemeClr>
                </a:solidFill>
              </a:rPr>
              <a:t>In each provider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" y="193750"/>
            <a:ext cx="2365903" cy="177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: Rounded Corners 5"/>
          <p:cNvSpPr/>
          <p:nvPr/>
        </p:nvSpPr>
        <p:spPr>
          <a:xfrm>
            <a:off x="3203848" y="796865"/>
            <a:ext cx="1648394" cy="64807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rgbClr val="990033"/>
                </a:solidFill>
              </a:rPr>
              <a:t>Moderation</a:t>
            </a:r>
          </a:p>
        </p:txBody>
      </p:sp>
      <p:sp>
        <p:nvSpPr>
          <p:cNvPr id="7" name="Explosion: 8 Points 6"/>
          <p:cNvSpPr/>
          <p:nvPr/>
        </p:nvSpPr>
        <p:spPr>
          <a:xfrm>
            <a:off x="3158655" y="2420888"/>
            <a:ext cx="1693587" cy="1008112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1">
                    <a:lumMod val="25000"/>
                  </a:schemeClr>
                </a:solidFill>
              </a:rPr>
              <a:t>Alerting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516216" y="493553"/>
            <a:ext cx="2376264" cy="914400"/>
            <a:chOff x="6516216" y="493553"/>
            <a:chExt cx="2376264" cy="914400"/>
          </a:xfrm>
        </p:grpSpPr>
        <p:pic>
          <p:nvPicPr>
            <p:cNvPr id="9" name="Graphic 8" descr="User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</a:rPr>
                <a:t>Clinical staff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098" y="1120901"/>
            <a:ext cx="2376264" cy="914400"/>
            <a:chOff x="6516216" y="493553"/>
            <a:chExt cx="2376264" cy="914400"/>
          </a:xfrm>
        </p:grpSpPr>
        <p:pic>
          <p:nvPicPr>
            <p:cNvPr id="13" name="Graphic 12" descr="User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452320" y="713420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B050"/>
                  </a:solidFill>
                </a:rPr>
                <a:t>Porters, reception, catering…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510098" y="1814227"/>
            <a:ext cx="2376264" cy="958531"/>
            <a:chOff x="6516216" y="493553"/>
            <a:chExt cx="2376264" cy="958531"/>
          </a:xfrm>
        </p:grpSpPr>
        <p:pic>
          <p:nvPicPr>
            <p:cNvPr id="16" name="Graphic 15" descr="User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452320" y="713420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7030A0"/>
                  </a:solidFill>
                </a:rPr>
                <a:t>Pt </a:t>
              </a:r>
              <a:r>
                <a:rPr lang="en-GB" sz="1400" dirty="0" err="1">
                  <a:solidFill>
                    <a:srgbClr val="7030A0"/>
                  </a:solidFill>
                </a:rPr>
                <a:t>exp</a:t>
              </a:r>
              <a:r>
                <a:rPr lang="en-GB" sz="1400" dirty="0">
                  <a:solidFill>
                    <a:srgbClr val="7030A0"/>
                  </a:solidFill>
                </a:rPr>
                <a:t>, </a:t>
              </a:r>
              <a:r>
                <a:rPr lang="en-GB" sz="1400" dirty="0" err="1">
                  <a:solidFill>
                    <a:srgbClr val="7030A0"/>
                  </a:solidFill>
                </a:rPr>
                <a:t>comms</a:t>
              </a:r>
              <a:r>
                <a:rPr lang="en-GB" sz="1400" dirty="0">
                  <a:solidFill>
                    <a:srgbClr val="7030A0"/>
                  </a:solidFill>
                </a:rPr>
                <a:t>, complaints…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488394" y="2563403"/>
            <a:ext cx="2396302" cy="582182"/>
            <a:chOff x="6488394" y="2563403"/>
            <a:chExt cx="2396302" cy="582182"/>
          </a:xfrm>
        </p:grpSpPr>
        <p:pic>
          <p:nvPicPr>
            <p:cNvPr id="18" name="Graphic 17" descr="User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488394" y="2563403"/>
              <a:ext cx="582182" cy="58218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44536" y="2700605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990033"/>
                  </a:solidFill>
                </a:rPr>
                <a:t>CEO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510098" y="3716435"/>
            <a:ext cx="2454390" cy="914400"/>
            <a:chOff x="6516216" y="493553"/>
            <a:chExt cx="2454390" cy="914400"/>
          </a:xfrm>
        </p:grpSpPr>
        <p:pic>
          <p:nvPicPr>
            <p:cNvPr id="21" name="Graphic 20" descr="User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452320" y="796865"/>
              <a:ext cx="151828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1">
                      <a:lumMod val="50000"/>
                    </a:schemeClr>
                  </a:solidFill>
                </a:rPr>
                <a:t>Commissioners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516216" y="4336945"/>
            <a:ext cx="2376264" cy="914400"/>
            <a:chOff x="6516216" y="493553"/>
            <a:chExt cx="2376264" cy="914400"/>
          </a:xfrm>
        </p:grpSpPr>
        <p:pic>
          <p:nvPicPr>
            <p:cNvPr id="24" name="Graphic 23" descr="User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Healthwatch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08432" y="4990029"/>
            <a:ext cx="2376264" cy="914400"/>
            <a:chOff x="6516216" y="493553"/>
            <a:chExt cx="2376264" cy="914400"/>
          </a:xfrm>
        </p:grpSpPr>
        <p:pic>
          <p:nvPicPr>
            <p:cNvPr id="27" name="Graphic 26" descr="Users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C000"/>
                  </a:solidFill>
                </a:rPr>
                <a:t>Patient groups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508432" y="5609063"/>
            <a:ext cx="2376264" cy="914400"/>
            <a:chOff x="6516216" y="493553"/>
            <a:chExt cx="2376264" cy="914400"/>
          </a:xfrm>
        </p:grpSpPr>
        <p:pic>
          <p:nvPicPr>
            <p:cNvPr id="30" name="Graphic 29" descr="Users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FF0066"/>
                  </a:solidFill>
                </a:rPr>
                <a:t>Local authority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55876" y="5601118"/>
            <a:ext cx="2376264" cy="914400"/>
            <a:chOff x="6516216" y="493553"/>
            <a:chExt cx="2376264" cy="914400"/>
          </a:xfrm>
        </p:grpSpPr>
        <p:pic>
          <p:nvPicPr>
            <p:cNvPr id="33" name="Graphic 32" descr="Users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16216" y="493553"/>
              <a:ext cx="914400" cy="9144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452320" y="796865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CC6600"/>
                  </a:solidFill>
                </a:rPr>
                <a:t>CQC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3528" y="4074436"/>
            <a:ext cx="2450902" cy="938740"/>
            <a:chOff x="323528" y="3725857"/>
            <a:chExt cx="2450902" cy="938740"/>
          </a:xfrm>
        </p:grpSpPr>
        <p:pic>
          <p:nvPicPr>
            <p:cNvPr id="35" name="Graphic 34" descr="Teacher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334270" y="3933617"/>
              <a:ext cx="144016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bg2">
                      <a:lumMod val="75000"/>
                    </a:schemeClr>
                  </a:solidFill>
                </a:rPr>
                <a:t>Nursing, AHP students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4931" y="4913980"/>
            <a:ext cx="2450902" cy="938740"/>
            <a:chOff x="323528" y="3725857"/>
            <a:chExt cx="2450902" cy="938740"/>
          </a:xfrm>
        </p:grpSpPr>
        <p:pic>
          <p:nvPicPr>
            <p:cNvPr id="39" name="Graphic 38" descr="Teacher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323528" y="3725857"/>
              <a:ext cx="938740" cy="938740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1334270" y="3933617"/>
              <a:ext cx="14401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2060"/>
                  </a:solidFill>
                </a:rPr>
                <a:t>Researchers</a:t>
              </a:r>
            </a:p>
          </p:txBody>
        </p:sp>
      </p:grpSp>
      <p:cxnSp>
        <p:nvCxnSpPr>
          <p:cNvPr id="42" name="Connector: Curved 41"/>
          <p:cNvCxnSpPr/>
          <p:nvPr/>
        </p:nvCxnSpPr>
        <p:spPr>
          <a:xfrm>
            <a:off x="2623518" y="950753"/>
            <a:ext cx="432048" cy="195922"/>
          </a:xfrm>
          <a:prstGeom prst="curved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Curved 43"/>
          <p:cNvCxnSpPr>
            <a:cxnSpLocks/>
          </p:cNvCxnSpPr>
          <p:nvPr/>
        </p:nvCxnSpPr>
        <p:spPr>
          <a:xfrm flipV="1">
            <a:off x="4867828" y="2204864"/>
            <a:ext cx="1432364" cy="57606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Curved 44"/>
          <p:cNvCxnSpPr>
            <a:cxnSpLocks/>
          </p:cNvCxnSpPr>
          <p:nvPr/>
        </p:nvCxnSpPr>
        <p:spPr>
          <a:xfrm rot="5400000">
            <a:off x="3597327" y="1719962"/>
            <a:ext cx="861434" cy="54041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/>
          <p:cNvCxnSpPr>
            <a:cxnSpLocks/>
          </p:cNvCxnSpPr>
          <p:nvPr/>
        </p:nvCxnSpPr>
        <p:spPr>
          <a:xfrm>
            <a:off x="4451460" y="3362931"/>
            <a:ext cx="1848732" cy="858157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/>
          <p:cNvCxnSpPr>
            <a:cxnSpLocks/>
          </p:cNvCxnSpPr>
          <p:nvPr/>
        </p:nvCxnSpPr>
        <p:spPr>
          <a:xfrm rot="16200000" flipH="1">
            <a:off x="3123796" y="4354638"/>
            <a:ext cx="2066146" cy="426814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: Curved 57"/>
          <p:cNvCxnSpPr>
            <a:cxnSpLocks/>
          </p:cNvCxnSpPr>
          <p:nvPr/>
        </p:nvCxnSpPr>
        <p:spPr>
          <a:xfrm rot="10800000" flipV="1">
            <a:off x="1632439" y="2787717"/>
            <a:ext cx="1338014" cy="1042461"/>
          </a:xfrm>
          <a:prstGeom prst="curvedConnector3">
            <a:avLst>
              <a:gd name="adj1" fmla="val 85034"/>
            </a:avLst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9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30" y="0"/>
            <a:ext cx="65017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7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94357"/>
            <a:ext cx="5400600" cy="66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2B212-5BBC-402D-9CD0-F28D01BC4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7" y="116632"/>
            <a:ext cx="9031077" cy="5976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D4534C-D50A-44B4-8CBE-3BFF3BA4C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9120"/>
            <a:ext cx="9139591" cy="2096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765580-EFA5-40A6-9C30-2C489F2B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397936"/>
            <a:ext cx="8077023" cy="5328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B5E33-8BAE-4812-BE10-B11684C8C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84783"/>
            <a:ext cx="9170590" cy="514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4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F0392-AF04-4666-91C8-951684D9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327881" cy="5040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37E36-5FAF-4E4B-9C8F-DEC8A5441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44824"/>
            <a:ext cx="7488832" cy="4766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464CC-DAE2-4D3E-94B6-BCE6EB21C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505198"/>
            <a:ext cx="6145517" cy="416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800" y="0"/>
            <a:ext cx="80564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1113955"/>
            <a:ext cx="8190476" cy="57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07" y="3247289"/>
            <a:ext cx="8161905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7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sz="40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therapeutic in healing my soul.”</a:t>
            </a:r>
          </a:p>
        </p:txBody>
      </p:sp>
    </p:spTree>
    <p:extLst>
      <p:ext uri="{BB962C8B-B14F-4D97-AF65-F5344CB8AC3E}">
        <p14:creationId xmlns:p14="http://schemas.microsoft.com/office/powerpoint/2010/main" val="376793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/>
            <a:r>
              <a:rPr lang="en-GB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“It was a difficult time for me to go through and Care Opinion allowed me to control the speed and words rather than be rushed through Q&amp;As or tick box scenario where things don't quite fit.”</a:t>
            </a:r>
            <a:endParaRPr lang="en-GB" sz="3600" dirty="0">
              <a:solidFill>
                <a:srgbClr val="5A1B4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659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quire UK logo">
            <a:extLst>
              <a:ext uri="{FF2B5EF4-FFF2-40B4-BE49-F238E27FC236}">
                <a16:creationId xmlns:a16="http://schemas.microsoft.com/office/drawing/2014/main" id="{A816CF10-CBCD-4110-A76B-8031DFF3F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30745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SR UK logo">
            <a:extLst>
              <a:ext uri="{FF2B5EF4-FFF2-40B4-BE49-F238E27FC236}">
                <a16:creationId xmlns:a16="http://schemas.microsoft.com/office/drawing/2014/main" id="{2493B3BC-41EC-4AE2-BEF3-8DCA1D5E0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29000"/>
            <a:ext cx="5905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05536-58DE-4C4D-8FFF-1653DC5AA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276872"/>
            <a:ext cx="5396769" cy="25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89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337BA85D-D4E1-4C46-A897-D60CA8B5B210}"/>
              </a:ext>
            </a:extLst>
          </p:cNvPr>
          <p:cNvSpPr/>
          <p:nvPr/>
        </p:nvSpPr>
        <p:spPr bwMode="auto">
          <a:xfrm>
            <a:off x="2051720" y="548680"/>
            <a:ext cx="6480720" cy="4464496"/>
          </a:xfrm>
          <a:prstGeom prst="wedgeRoundRectCallout">
            <a:avLst>
              <a:gd name="adj1" fmla="val -33319"/>
              <a:gd name="adj2" fmla="val 67677"/>
              <a:gd name="adj3" fmla="val 16667"/>
            </a:avLst>
          </a:prstGeom>
          <a:solidFill>
            <a:schemeClr val="bg1"/>
          </a:solidFill>
          <a:ln w="38100" cap="flat" cmpd="sng" algn="ctr">
            <a:solidFill>
              <a:srgbClr val="B1005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“The fact I did not have to give my name made it a lot easier to provide feedback. I find it hard to do it in person. </a:t>
            </a:r>
          </a:p>
          <a:p>
            <a:pPr algn="l">
              <a:spcAft>
                <a:spcPts val="1200"/>
              </a:spcAft>
            </a:pPr>
            <a:r>
              <a:rPr lang="en-GB" sz="3600" dirty="0">
                <a:solidFill>
                  <a:srgbClr val="5A1B44"/>
                </a:solidFill>
                <a:latin typeface="+mj-lt"/>
                <a:ea typeface="+mj-ea"/>
                <a:cs typeface="+mj-cs"/>
              </a:rPr>
              <a:t>I would like it to make changes.”</a:t>
            </a:r>
          </a:p>
        </p:txBody>
      </p:sp>
    </p:spTree>
    <p:extLst>
      <p:ext uri="{BB962C8B-B14F-4D97-AF65-F5344CB8AC3E}">
        <p14:creationId xmlns:p14="http://schemas.microsoft.com/office/powerpoint/2010/main" val="166841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atientopinion.org.uk/resources/blog-resources/1-images/b6eab03d4a974156b9d78e46efb785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92696"/>
            <a:ext cx="881150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97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D05CFA-EC8D-40C5-AAE3-D0D5725DF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692696"/>
            <a:ext cx="8460432" cy="598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6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8062664" cy="3193354"/>
          </a:xfrm>
        </p:spPr>
        <p:txBody>
          <a:bodyPr/>
          <a:lstStyle/>
          <a:p>
            <a:r>
              <a:rPr lang="en-GB" dirty="0"/>
              <a:t>Hear the patient voice at every level – even when that voice is a whisper.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5157192"/>
            <a:ext cx="6400800" cy="1129680"/>
          </a:xfrm>
        </p:spPr>
        <p:txBody>
          <a:bodyPr/>
          <a:lstStyle/>
          <a:p>
            <a:pPr algn="r"/>
            <a:r>
              <a:rPr lang="en-GB" dirty="0"/>
              <a:t>Don Berwick</a:t>
            </a:r>
          </a:p>
          <a:p>
            <a:pPr algn="r"/>
            <a:r>
              <a:rPr lang="en-GB" dirty="0"/>
              <a:t>August 2013</a:t>
            </a:r>
          </a:p>
        </p:txBody>
      </p:sp>
    </p:spTree>
    <p:extLst>
      <p:ext uri="{BB962C8B-B14F-4D97-AF65-F5344CB8AC3E}">
        <p14:creationId xmlns:p14="http://schemas.microsoft.com/office/powerpoint/2010/main" val="37829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5C1B6D-3DA5-45FD-AC7B-7A1C1A15F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04664"/>
            <a:ext cx="832743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y do people post feedback about healthcare online?">
            <a:extLst>
              <a:ext uri="{FF2B5EF4-FFF2-40B4-BE49-F238E27FC236}">
                <a16:creationId xmlns:a16="http://schemas.microsoft.com/office/drawing/2014/main" id="{AD1851E6-9C8B-498A-A2F5-AB0DE80C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1042"/>
            <a:ext cx="8655583" cy="62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6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380AAF-A85D-49AF-B414-E8BE85D0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van Velthoven et al,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21702-E51A-4B05-972D-309454DD9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FF0066"/>
                </a:solidFill>
              </a:rPr>
              <a:t>“</a:t>
            </a:r>
            <a:r>
              <a:rPr lang="en-GB" b="1" dirty="0"/>
              <a:t>Policymakers should note that this is now a widespread phenomenon</a:t>
            </a:r>
            <a:r>
              <a:rPr lang="en-GB" dirty="0"/>
              <a:t>… </a:t>
            </a:r>
          </a:p>
          <a:p>
            <a:pPr marL="0" indent="0">
              <a:buNone/>
            </a:pPr>
            <a:r>
              <a:rPr lang="en-GB" dirty="0"/>
              <a:t>health services seeking to be more patient-centred and responsive to their users need to understand </a:t>
            </a:r>
          </a:p>
          <a:p>
            <a:r>
              <a:rPr lang="en-GB" dirty="0"/>
              <a:t>how best to harness feedback…</a:t>
            </a:r>
          </a:p>
          <a:p>
            <a:r>
              <a:rPr lang="en-GB" dirty="0"/>
              <a:t>what the opportunities are to encourage it…</a:t>
            </a:r>
          </a:p>
          <a:p>
            <a:r>
              <a:rPr lang="en-GB" dirty="0"/>
              <a:t>how it can be used for service improvement.</a:t>
            </a:r>
            <a:r>
              <a:rPr lang="en-GB" b="1" dirty="0">
                <a:solidFill>
                  <a:srgbClr val="FF0066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735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dirty="0"/>
              <a:t>We want people to be able to share their experiences of health and care in ways which are </a:t>
            </a:r>
            <a:r>
              <a:rPr lang="en-GB" sz="3600" b="1" dirty="0">
                <a:solidFill>
                  <a:srgbClr val="FF0066"/>
                </a:solidFill>
              </a:rPr>
              <a:t>safe</a:t>
            </a:r>
            <a:r>
              <a:rPr lang="en-GB" sz="3600" dirty="0"/>
              <a:t>, </a:t>
            </a:r>
            <a:r>
              <a:rPr lang="en-GB" sz="3600" b="1" dirty="0">
                <a:solidFill>
                  <a:srgbClr val="FF0066"/>
                </a:solidFill>
              </a:rPr>
              <a:t>simple</a:t>
            </a:r>
            <a:r>
              <a:rPr lang="en-GB" sz="3600" dirty="0"/>
              <a:t>, and lead to </a:t>
            </a:r>
            <a:r>
              <a:rPr lang="en-GB" sz="3600" b="1" dirty="0">
                <a:solidFill>
                  <a:srgbClr val="FF0066"/>
                </a:solidFill>
              </a:rPr>
              <a:t>learning</a:t>
            </a:r>
            <a:r>
              <a:rPr lang="en-GB" sz="3600" dirty="0"/>
              <a:t> and </a:t>
            </a:r>
            <a:r>
              <a:rPr lang="en-GB" sz="3600" b="1" dirty="0">
                <a:solidFill>
                  <a:srgbClr val="FF0066"/>
                </a:solidFill>
              </a:rPr>
              <a:t>change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8552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8083D2-E007-4268-8858-E4F2FD03A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249"/>
            <a:ext cx="9144000" cy="610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8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Mission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GB" sz="2800" dirty="0"/>
              <a:t>Our mission is to provide an online platform so that: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people can share </a:t>
            </a:r>
            <a:r>
              <a:rPr lang="en-GB" sz="2800" dirty="0"/>
              <a:t>honest feedback easily and without fear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stories are directed </a:t>
            </a:r>
            <a:r>
              <a:rPr lang="en-GB" sz="2800" dirty="0"/>
              <a:t>to wherever they can help make a difference, and</a:t>
            </a:r>
          </a:p>
          <a:p>
            <a:pPr>
              <a:spcBef>
                <a:spcPts val="1200"/>
              </a:spcBef>
            </a:pPr>
            <a:r>
              <a:rPr lang="en-GB" sz="2800" b="1" dirty="0"/>
              <a:t>everyone can see </a:t>
            </a:r>
            <a:r>
              <a:rPr lang="en-GB" sz="2800" dirty="0"/>
              <a:t>how and where services are listening and changing in response</a:t>
            </a:r>
          </a:p>
        </p:txBody>
      </p:sp>
    </p:spTree>
    <p:extLst>
      <p:ext uri="{BB962C8B-B14F-4D97-AF65-F5344CB8AC3E}">
        <p14:creationId xmlns:p14="http://schemas.microsoft.com/office/powerpoint/2010/main" val="332908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807095"/>
            <a:ext cx="30963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312</a:t>
            </a:r>
            <a:r>
              <a:rPr lang="en-GB" sz="5400" b="1" dirty="0">
                <a:solidFill>
                  <a:srgbClr val="FF0066"/>
                </a:solidFill>
              </a:rPr>
              <a:t>,000</a:t>
            </a:r>
          </a:p>
          <a:p>
            <a:pPr algn="ctr"/>
            <a:r>
              <a:rPr lang="en-GB" sz="3200" dirty="0"/>
              <a:t>stories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43591" y="4361775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66"/>
                </a:solidFill>
              </a:rPr>
              <a:t>100,000</a:t>
            </a:r>
          </a:p>
          <a:p>
            <a:pPr algn="ctr"/>
            <a:r>
              <a:rPr lang="en-GB" sz="3200" dirty="0"/>
              <a:t>visitors per week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3880" y="4195534"/>
            <a:ext cx="340463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stories read</a:t>
            </a:r>
            <a:endParaRPr lang="en-GB" b="1" dirty="0">
              <a:solidFill>
                <a:srgbClr val="FF0066"/>
              </a:solidFill>
            </a:endParaRPr>
          </a:p>
          <a:p>
            <a:pPr algn="ctr"/>
            <a:r>
              <a:rPr lang="en-GB" sz="5400" b="1" dirty="0">
                <a:solidFill>
                  <a:srgbClr val="FF0066"/>
                </a:solidFill>
              </a:rPr>
              <a:t>95 million</a:t>
            </a:r>
          </a:p>
          <a:p>
            <a:pPr algn="ctr"/>
            <a:r>
              <a:rPr lang="en-GB" sz="3200" dirty="0"/>
              <a:t>times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1556792"/>
            <a:ext cx="41044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0066"/>
                </a:solidFill>
              </a:rPr>
              <a:t>8</a:t>
            </a:r>
            <a:r>
              <a:rPr lang="en-GB" sz="5400" b="1" dirty="0">
                <a:solidFill>
                  <a:srgbClr val="FF0066"/>
                </a:solidFill>
              </a:rPr>
              <a:t>,600</a:t>
            </a:r>
          </a:p>
          <a:p>
            <a:pPr algn="ctr"/>
            <a:r>
              <a:rPr lang="en-GB" sz="3200" dirty="0"/>
              <a:t>staff + students listening</a:t>
            </a:r>
            <a:endParaRPr lang="en-GB" sz="2400" dirty="0"/>
          </a:p>
        </p:txBody>
      </p:sp>
      <p:sp>
        <p:nvSpPr>
          <p:cNvPr id="10" name="Arrow: Curved Left 9"/>
          <p:cNvSpPr/>
          <p:nvPr/>
        </p:nvSpPr>
        <p:spPr>
          <a:xfrm rot="17256699">
            <a:off x="4513000" y="-525619"/>
            <a:ext cx="776034" cy="28462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Arrow: Curved Left 10"/>
          <p:cNvSpPr/>
          <p:nvPr/>
        </p:nvSpPr>
        <p:spPr>
          <a:xfrm rot="5174922" flipV="1">
            <a:off x="4637925" y="4646410"/>
            <a:ext cx="773590" cy="308299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Arrow: Curved Left 11"/>
          <p:cNvSpPr/>
          <p:nvPr/>
        </p:nvSpPr>
        <p:spPr>
          <a:xfrm rot="3109637" flipH="1">
            <a:off x="3255488" y="1575830"/>
            <a:ext cx="1008112" cy="3106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1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PO-for-the-board">
  <a:themeElements>
    <a:clrScheme name="PO-for-the-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-for-the-board">
      <a:majorFont>
        <a:latin typeface="Veto Co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-for-the-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-for-the-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-for-the-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PO-for-the-board</Template>
  <TotalTime>10085</TotalTime>
  <Words>302</Words>
  <Application>Microsoft Office PowerPoint</Application>
  <PresentationFormat>On-screen Show (4:3)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Veto Com</vt:lpstr>
      <vt:lpstr>PO-for-the-board</vt:lpstr>
      <vt:lpstr>Context, mission and service</vt:lpstr>
      <vt:lpstr>PowerPoint Presentation</vt:lpstr>
      <vt:lpstr>PowerPoint Presentation</vt:lpstr>
      <vt:lpstr>PowerPoint Presentation</vt:lpstr>
      <vt:lpstr>van Velthoven et al, 2018</vt:lpstr>
      <vt:lpstr>Vision</vt:lpstr>
      <vt:lpstr>PowerPoint Presentation</vt:lpstr>
      <vt:lpstr>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Hear the patient voice at every level – even when that voice is a whisper.</vt:lpstr>
    </vt:vector>
  </TitlesOfParts>
  <Company>healthmatters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433</cp:revision>
  <dcterms:created xsi:type="dcterms:W3CDTF">2009-01-20T20:54:59Z</dcterms:created>
  <dcterms:modified xsi:type="dcterms:W3CDTF">2018-11-06T19:38:20Z</dcterms:modified>
</cp:coreProperties>
</file>