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2" d="100"/>
          <a:sy n="72" d="100"/>
        </p:scale>
        <p:origin x="534" y="72"/>
      </p:cViewPr>
      <p:guideLst/>
    </p:cSldViewPr>
  </p:slideViewPr>
  <p:notesTextViewPr>
    <p:cViewPr>
      <p:scale>
        <a:sx n="3" d="2"/>
        <a:sy n="3" d="2"/>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A5E0-2F67-4325-BB7E-237B1FA23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04F86A-0C1E-49BD-BFBE-AFEAC39EC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BB196-6E3F-45A9-A587-F98FAEB2A4C3}"/>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BF7F855E-A9D1-4E8B-9678-085EA7E5D6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2F2EA-3AB7-4891-8B54-6D82398869F4}"/>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17482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C5E1-E390-492E-8DFB-B468AC8DE3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5AC770-77AB-4161-A545-1F05090DA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81DCA-5213-498D-9686-278941AC462D}"/>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843E8EE5-FCEE-4A84-B326-84EF39E062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753C6-4933-4A0B-900D-4505BF041417}"/>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166653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47B3C-6D9A-4C24-B7F2-254A1E1D32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245DCC-BDC4-4556-92EF-BF5A8F3E3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3E0E5-1FB0-4F52-942D-6CA2D15CDDEA}"/>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4CD1D4DA-BAE9-4153-B11D-3280E2E345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C0FB48-4081-47FD-9234-11E8A4F5A4C0}"/>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113879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4FFBA7-2CF5-4F8A-BBDC-AA3CB70F84C8}"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3637819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4FFBA7-2CF5-4F8A-BBDC-AA3CB70F84C8}"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44034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4FFBA7-2CF5-4F8A-BBDC-AA3CB70F84C8}"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170464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4FFBA7-2CF5-4F8A-BBDC-AA3CB70F84C8}"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176648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4FFBA7-2CF5-4F8A-BBDC-AA3CB70F84C8}" type="datetimeFigureOut">
              <a:rPr lang="en-GB" smtClean="0"/>
              <a:t>18/10/2021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365002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4FFBA7-2CF5-4F8A-BBDC-AA3CB70F84C8}" type="datetimeFigureOut">
              <a:rPr lang="en-GB" smtClean="0"/>
              <a:t>18/10/2021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1710374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FFBA7-2CF5-4F8A-BBDC-AA3CB70F84C8}" type="datetimeFigureOut">
              <a:rPr lang="en-GB" smtClean="0"/>
              <a:t>18/10/2021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186599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FFBA7-2CF5-4F8A-BBDC-AA3CB70F84C8}"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178246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6A59-CFDD-43A1-9EB9-1DD0B4D34F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46CEDB-830B-4277-85F6-AC296DAB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8736F-53E4-4837-BA7F-F03D9BF52AB9}"/>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998935A9-6E0F-4598-88B2-F7BC07D45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CF7CD-0834-4B4F-8088-38CB710CE53A}"/>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57619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FFBA7-2CF5-4F8A-BBDC-AA3CB70F84C8}"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389201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4FFBA7-2CF5-4F8A-BBDC-AA3CB70F84C8}"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3605974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4FFBA7-2CF5-4F8A-BBDC-AA3CB70F84C8}"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ECD4-5F25-47FA-8281-60A603389282}" type="slidenum">
              <a:rPr lang="en-GB" smtClean="0"/>
              <a:t>‹#›</a:t>
            </a:fld>
            <a:endParaRPr lang="en-GB"/>
          </a:p>
        </p:txBody>
      </p:sp>
    </p:spTree>
    <p:extLst>
      <p:ext uri="{BB962C8B-B14F-4D97-AF65-F5344CB8AC3E}">
        <p14:creationId xmlns:p14="http://schemas.microsoft.com/office/powerpoint/2010/main" val="294126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E157-52A0-435E-8623-C93C6205B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4FF86C-BA40-402F-B147-99212B839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FA8D9-9A44-4C3A-AF9E-9A1D10133D03}"/>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4B9B8B73-2E00-48D1-A6B3-96A7F5038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4067B-6CEB-44DF-BBA4-F67149053041}"/>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378502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B189-D8DC-4F88-8340-1E5C67DFD5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85A0F7-3B68-4BCB-BDF4-5CD567A25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2F22E4-3E7C-4709-ABCB-C0098E23C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584A49-1EBB-44B6-A3DF-1B83066366A7}"/>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6" name="Footer Placeholder 5">
            <a:extLst>
              <a:ext uri="{FF2B5EF4-FFF2-40B4-BE49-F238E27FC236}">
                <a16:creationId xmlns:a16="http://schemas.microsoft.com/office/drawing/2014/main" id="{55241A0B-C56C-47F4-AC5E-5EAEB716D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36863-A71A-415C-B559-FB86D3DBD505}"/>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332495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FC3B-760C-411D-BF77-0E946A88FA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3D6F09-1015-413A-BD94-A0C8ECD29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984AB-FBAF-4F36-BB0B-F15241880A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94D8F5-1FCA-47C4-B569-CA94F7DAA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33791D-F0AF-4602-BEDA-1C135CD12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F05442-603D-48EA-99EB-A90F086E8E74}"/>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8" name="Footer Placeholder 7">
            <a:extLst>
              <a:ext uri="{FF2B5EF4-FFF2-40B4-BE49-F238E27FC236}">
                <a16:creationId xmlns:a16="http://schemas.microsoft.com/office/drawing/2014/main" id="{B2F637A9-8B72-4FBD-87CA-6596A8706F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738F3B-9FE3-4AE0-BD98-C423FD088F70}"/>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24446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6794-2448-43B2-8D5C-598DAB1A66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E4B0DF-AE2A-4239-88F9-A01E7BFFCBD4}"/>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4" name="Footer Placeholder 3">
            <a:extLst>
              <a:ext uri="{FF2B5EF4-FFF2-40B4-BE49-F238E27FC236}">
                <a16:creationId xmlns:a16="http://schemas.microsoft.com/office/drawing/2014/main" id="{73CBBEE3-17F9-4179-918A-52542E1705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8EAE8E-9377-4B60-9855-35CD138CA57F}"/>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308748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37DCF-736B-4453-BA9B-ABBEA099C723}"/>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3" name="Footer Placeholder 2">
            <a:extLst>
              <a:ext uri="{FF2B5EF4-FFF2-40B4-BE49-F238E27FC236}">
                <a16:creationId xmlns:a16="http://schemas.microsoft.com/office/drawing/2014/main" id="{A0588A79-D7BD-46FB-8DC6-0D164B9864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970E5D-2CEB-4AA4-8FB1-2C534FEC4AE6}"/>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58981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2CDC-42E1-4645-B5B9-05B4FF7C7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75D70B-FBD8-49C0-9185-851710E1E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0570D6-7C6B-4BD9-AE4A-8EE12A98D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06F6B-E8BD-4D38-9DAC-A5B5CFFD3E3F}"/>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6" name="Footer Placeholder 5">
            <a:extLst>
              <a:ext uri="{FF2B5EF4-FFF2-40B4-BE49-F238E27FC236}">
                <a16:creationId xmlns:a16="http://schemas.microsoft.com/office/drawing/2014/main" id="{B93B5E86-EAC0-46B0-BA95-FE4CB0BB0C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937D5F-2FE7-4B1B-9605-AB3419115483}"/>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140157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6D36-DA00-41E4-B23F-6B7EB7D3F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BDC3D6-38E8-4C8E-ADB4-3786910D4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94C870-95D0-4026-BF12-EB26B141E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1E60E-FABF-4955-8D16-E4AD0E59C9E2}"/>
              </a:ext>
            </a:extLst>
          </p:cNvPr>
          <p:cNvSpPr>
            <a:spLocks noGrp="1"/>
          </p:cNvSpPr>
          <p:nvPr>
            <p:ph type="dt" sz="half" idx="10"/>
          </p:nvPr>
        </p:nvSpPr>
        <p:spPr/>
        <p:txBody>
          <a:bodyPr/>
          <a:lstStyle/>
          <a:p>
            <a:fld id="{FB906F15-C36B-4FE4-B5C8-55AEAAD81A33}" type="datetimeFigureOut">
              <a:rPr lang="en-GB" smtClean="0"/>
              <a:t>18/10/2021</a:t>
            </a:fld>
            <a:endParaRPr lang="en-GB"/>
          </a:p>
        </p:txBody>
      </p:sp>
      <p:sp>
        <p:nvSpPr>
          <p:cNvPr id="6" name="Footer Placeholder 5">
            <a:extLst>
              <a:ext uri="{FF2B5EF4-FFF2-40B4-BE49-F238E27FC236}">
                <a16:creationId xmlns:a16="http://schemas.microsoft.com/office/drawing/2014/main" id="{C3B51B40-96C6-48DA-B2CC-E3F63994AF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952D0C-AC30-4E33-8C03-4C1FF7AB1C61}"/>
              </a:ext>
            </a:extLst>
          </p:cNvPr>
          <p:cNvSpPr>
            <a:spLocks noGrp="1"/>
          </p:cNvSpPr>
          <p:nvPr>
            <p:ph type="sldNum" sz="quarter" idx="12"/>
          </p:nvPr>
        </p:nvSpPr>
        <p:spPr/>
        <p:txBody>
          <a:bodyPr/>
          <a:lstStyle/>
          <a:p>
            <a:fld id="{9A01AE8E-21EC-4C30-B0CD-68A6F6B6EB7E}" type="slidenum">
              <a:rPr lang="en-GB" smtClean="0"/>
              <a:t>‹#›</a:t>
            </a:fld>
            <a:endParaRPr lang="en-GB"/>
          </a:p>
        </p:txBody>
      </p:sp>
    </p:spTree>
    <p:extLst>
      <p:ext uri="{BB962C8B-B14F-4D97-AF65-F5344CB8AC3E}">
        <p14:creationId xmlns:p14="http://schemas.microsoft.com/office/powerpoint/2010/main" val="307547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1619E-D9B5-46D8-AA84-71D4A1ECD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28A252-6AFA-4102-A0F5-391B57512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F736CA-9A3D-44DB-A794-2FE0C9BC8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06F15-C36B-4FE4-B5C8-55AEAAD81A33}" type="datetimeFigureOut">
              <a:rPr lang="en-GB" smtClean="0"/>
              <a:t>18/10/2021</a:t>
            </a:fld>
            <a:endParaRPr lang="en-GB"/>
          </a:p>
        </p:txBody>
      </p:sp>
      <p:sp>
        <p:nvSpPr>
          <p:cNvPr id="5" name="Footer Placeholder 4">
            <a:extLst>
              <a:ext uri="{FF2B5EF4-FFF2-40B4-BE49-F238E27FC236}">
                <a16:creationId xmlns:a16="http://schemas.microsoft.com/office/drawing/2014/main" id="{644E3BC4-B0AC-4F63-8226-4F078762D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1BE9F4-8233-413F-8A16-4969505AF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1AE8E-21EC-4C30-B0CD-68A6F6B6EB7E}" type="slidenum">
              <a:rPr lang="en-GB" smtClean="0"/>
              <a:t>‹#›</a:t>
            </a:fld>
            <a:endParaRPr lang="en-GB"/>
          </a:p>
        </p:txBody>
      </p:sp>
    </p:spTree>
    <p:extLst>
      <p:ext uri="{BB962C8B-B14F-4D97-AF65-F5344CB8AC3E}">
        <p14:creationId xmlns:p14="http://schemas.microsoft.com/office/powerpoint/2010/main" val="43904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FFBA7-2CF5-4F8A-BBDC-AA3CB70F84C8}" type="datetimeFigureOut">
              <a:rPr lang="en-GB" smtClean="0"/>
              <a:t>18/10/2021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EECD4-5F25-47FA-8281-60A603389282}" type="slidenum">
              <a:rPr lang="en-GB" smtClean="0"/>
              <a:t>‹#›</a:t>
            </a:fld>
            <a:endParaRPr lang="en-GB"/>
          </a:p>
        </p:txBody>
      </p:sp>
    </p:spTree>
    <p:extLst>
      <p:ext uri="{BB962C8B-B14F-4D97-AF65-F5344CB8AC3E}">
        <p14:creationId xmlns:p14="http://schemas.microsoft.com/office/powerpoint/2010/main" val="148448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areopinion.org.uk/1245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reopinion.org.uk/blogposts/622/volunteers-in-action-at-rampton-hospital"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reopinion.org.uk/87818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s://involve.nottshc.nhs.uk/blog/experience/" TargetMode="External"/><Relationship Id="rId3" Type="http://schemas.openxmlformats.org/officeDocument/2006/relationships/image" Target="../media/image15.sv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www.careopinion.org.uk/services/rha" TargetMode="Externa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B1019-7104-4364-87AE-E73139FD1C17}"/>
              </a:ext>
            </a:extLst>
          </p:cNvPr>
          <p:cNvSpPr>
            <a:spLocks noGrp="1"/>
          </p:cNvSpPr>
          <p:nvPr>
            <p:ph type="ctrTitle"/>
          </p:nvPr>
        </p:nvSpPr>
        <p:spPr>
          <a:xfrm>
            <a:off x="455971" y="3639908"/>
            <a:ext cx="6607278" cy="1743740"/>
          </a:xfrm>
        </p:spPr>
        <p:txBody>
          <a:bodyPr>
            <a:noAutofit/>
          </a:bodyPr>
          <a:lstStyle/>
          <a:p>
            <a:r>
              <a:rPr lang="en-GB" sz="4000" b="1" dirty="0">
                <a:solidFill>
                  <a:srgbClr val="660033"/>
                </a:solidFill>
                <a:latin typeface="Century Gothic" panose="020B0502020202020204" pitchFamily="34" charset="0"/>
              </a:rPr>
              <a:t>A few small steps for Nottinghamshire Healthcare</a:t>
            </a:r>
            <a:br>
              <a:rPr lang="en-GB" sz="4000" b="1" dirty="0">
                <a:solidFill>
                  <a:srgbClr val="660033"/>
                </a:solidFill>
                <a:latin typeface="Century Gothic" panose="020B0502020202020204" pitchFamily="34" charset="0"/>
              </a:rPr>
            </a:br>
            <a:br>
              <a:rPr lang="en-GB" sz="4000" b="1" dirty="0">
                <a:solidFill>
                  <a:srgbClr val="660033"/>
                </a:solidFill>
                <a:latin typeface="Century Gothic" panose="020B0502020202020204" pitchFamily="34" charset="0"/>
              </a:rPr>
            </a:br>
            <a:r>
              <a:rPr lang="en-GB" sz="4000" b="1" dirty="0">
                <a:solidFill>
                  <a:srgbClr val="660033"/>
                </a:solidFill>
                <a:latin typeface="Century Gothic" panose="020B0502020202020204" pitchFamily="34" charset="0"/>
              </a:rPr>
              <a:t>A Giant Leap </a:t>
            </a:r>
            <a:br>
              <a:rPr lang="en-GB" sz="4000" b="1" dirty="0">
                <a:solidFill>
                  <a:srgbClr val="660033"/>
                </a:solidFill>
                <a:latin typeface="Century Gothic" panose="020B0502020202020204" pitchFamily="34" charset="0"/>
              </a:rPr>
            </a:br>
            <a:r>
              <a:rPr lang="en-GB" sz="4000" b="1" dirty="0">
                <a:solidFill>
                  <a:srgbClr val="660033"/>
                </a:solidFill>
                <a:latin typeface="Century Gothic" panose="020B0502020202020204" pitchFamily="34" charset="0"/>
              </a:rPr>
              <a:t>for </a:t>
            </a:r>
            <a:br>
              <a:rPr lang="en-GB" sz="4000" b="1" dirty="0">
                <a:solidFill>
                  <a:srgbClr val="660033"/>
                </a:solidFill>
                <a:latin typeface="Century Gothic" panose="020B0502020202020204" pitchFamily="34" charset="0"/>
              </a:rPr>
            </a:br>
            <a:r>
              <a:rPr lang="en-GB" sz="4000" b="1" dirty="0">
                <a:solidFill>
                  <a:srgbClr val="660033"/>
                </a:solidFill>
                <a:latin typeface="Century Gothic" panose="020B0502020202020204" pitchFamily="34" charset="0"/>
              </a:rPr>
              <a:t>Forensic </a:t>
            </a:r>
            <a:br>
              <a:rPr lang="en-GB" sz="4000" b="1" dirty="0">
                <a:solidFill>
                  <a:srgbClr val="660033"/>
                </a:solidFill>
                <a:latin typeface="Century Gothic" panose="020B0502020202020204" pitchFamily="34" charset="0"/>
              </a:rPr>
            </a:br>
            <a:r>
              <a:rPr lang="en-GB" sz="4000" b="1" dirty="0">
                <a:solidFill>
                  <a:srgbClr val="660033"/>
                </a:solidFill>
                <a:latin typeface="Century Gothic" panose="020B0502020202020204" pitchFamily="34" charset="0"/>
              </a:rPr>
              <a:t>Mental Health Services</a:t>
            </a:r>
          </a:p>
        </p:txBody>
      </p:sp>
      <p:sp>
        <p:nvSpPr>
          <p:cNvPr id="3" name="Subtitle 2">
            <a:extLst>
              <a:ext uri="{FF2B5EF4-FFF2-40B4-BE49-F238E27FC236}">
                <a16:creationId xmlns:a16="http://schemas.microsoft.com/office/drawing/2014/main" id="{FA440B92-A7E5-479B-8A4C-85E723759E7D}"/>
              </a:ext>
            </a:extLst>
          </p:cNvPr>
          <p:cNvSpPr>
            <a:spLocks noGrp="1"/>
          </p:cNvSpPr>
          <p:nvPr>
            <p:ph type="subTitle" idx="1"/>
          </p:nvPr>
        </p:nvSpPr>
        <p:spPr>
          <a:xfrm>
            <a:off x="7519219" y="4511778"/>
            <a:ext cx="3716593" cy="984802"/>
          </a:xfrm>
        </p:spPr>
        <p:txBody>
          <a:bodyPr>
            <a:normAutofit/>
          </a:bodyPr>
          <a:lstStyle/>
          <a:p>
            <a:r>
              <a:rPr lang="en-GB" sz="4400" b="1" dirty="0">
                <a:solidFill>
                  <a:srgbClr val="660033"/>
                </a:solidFill>
                <a:latin typeface="Century Gothic" panose="020B0502020202020204" pitchFamily="34" charset="0"/>
              </a:rPr>
              <a:t>5 No 1’s</a:t>
            </a:r>
          </a:p>
        </p:txBody>
      </p:sp>
      <p:sp>
        <p:nvSpPr>
          <p:cNvPr id="20" name="Freeform: Shape 19">
            <a:extLst>
              <a:ext uri="{FF2B5EF4-FFF2-40B4-BE49-F238E27FC236}">
                <a16:creationId xmlns:a16="http://schemas.microsoft.com/office/drawing/2014/main" id="{8A99082C-DFB7-4A76-AEF9-CC7776D1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15D47575-A7A0-4319-8456-F428CF2ED4F9}"/>
              </a:ext>
            </a:extLst>
          </p:cNvPr>
          <p:cNvPicPr>
            <a:picLocks noChangeAspect="1"/>
          </p:cNvPicPr>
          <p:nvPr/>
        </p:nvPicPr>
        <p:blipFill>
          <a:blip r:embed="rId2"/>
          <a:stretch>
            <a:fillRect/>
          </a:stretch>
        </p:blipFill>
        <p:spPr>
          <a:xfrm>
            <a:off x="7697860" y="76890"/>
            <a:ext cx="4474717" cy="2002435"/>
          </a:xfrm>
          <a:prstGeom prst="rect">
            <a:avLst/>
          </a:prstGeom>
        </p:spPr>
      </p:pic>
      <p:pic>
        <p:nvPicPr>
          <p:cNvPr id="5" name="Picture 4" descr="Icon&#10;&#10;Description automatically generated">
            <a:extLst>
              <a:ext uri="{FF2B5EF4-FFF2-40B4-BE49-F238E27FC236}">
                <a16:creationId xmlns:a16="http://schemas.microsoft.com/office/drawing/2014/main" id="{BF49902B-199A-4CEE-8EF8-41D06E5458AC}"/>
              </a:ext>
            </a:extLst>
          </p:cNvPr>
          <p:cNvPicPr>
            <a:picLocks noChangeAspect="1"/>
          </p:cNvPicPr>
          <p:nvPr/>
        </p:nvPicPr>
        <p:blipFill>
          <a:blip r:embed="rId3"/>
          <a:stretch>
            <a:fillRect/>
          </a:stretch>
        </p:blipFill>
        <p:spPr>
          <a:xfrm>
            <a:off x="7281030" y="2357518"/>
            <a:ext cx="4192972" cy="1603812"/>
          </a:xfrm>
          <a:prstGeom prst="rect">
            <a:avLst/>
          </a:prstGeom>
        </p:spPr>
      </p:pic>
      <p:sp>
        <p:nvSpPr>
          <p:cNvPr id="22" name="Freeform: Shape 21">
            <a:extLst>
              <a:ext uri="{FF2B5EF4-FFF2-40B4-BE49-F238E27FC236}">
                <a16:creationId xmlns:a16="http://schemas.microsoft.com/office/drawing/2014/main" id="{335CD886-02A5-44BE-B07A-B120E39D7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34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358E-71AE-451C-863D-3EF997538410}"/>
              </a:ext>
            </a:extLst>
          </p:cNvPr>
          <p:cNvSpPr>
            <a:spLocks noGrp="1"/>
          </p:cNvSpPr>
          <p:nvPr>
            <p:ph type="title"/>
          </p:nvPr>
        </p:nvSpPr>
        <p:spPr>
          <a:xfrm>
            <a:off x="324091" y="150487"/>
            <a:ext cx="11424213" cy="1325563"/>
          </a:xfrm>
        </p:spPr>
        <p:txBody>
          <a:bodyPr>
            <a:normAutofit fontScale="90000"/>
          </a:bodyPr>
          <a:lstStyle/>
          <a:p>
            <a:r>
              <a:rPr lang="en-GB" sz="31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No 1</a:t>
            </a:r>
            <a:r>
              <a:rPr lang="en-GB" sz="31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27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First NHS Trust with stories from patients in a high secure hospital</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endParaRPr lang="en-GB" sz="2000" dirty="0">
              <a:latin typeface="Century Gothic" panose="020B0502020202020204" pitchFamily="34" charset="0"/>
            </a:endParaRPr>
          </a:p>
        </p:txBody>
      </p:sp>
      <p:pic>
        <p:nvPicPr>
          <p:cNvPr id="5" name="Picture 4" descr="Text&#10;&#10;Description automatically generated">
            <a:extLst>
              <a:ext uri="{FF2B5EF4-FFF2-40B4-BE49-F238E27FC236}">
                <a16:creationId xmlns:a16="http://schemas.microsoft.com/office/drawing/2014/main" id="{D618D3AC-516A-4522-B84E-1C4D6ED26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90" y="1169043"/>
            <a:ext cx="4208611" cy="5000263"/>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23759288-B0D7-4F7D-8ED5-02DEAEB3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701" y="1169043"/>
            <a:ext cx="3670484" cy="5197714"/>
          </a:xfrm>
          <a:prstGeom prst="rect">
            <a:avLst/>
          </a:prstGeom>
        </p:spPr>
      </p:pic>
      <p:sp>
        <p:nvSpPr>
          <p:cNvPr id="6" name="TextBox 5">
            <a:extLst>
              <a:ext uri="{FF2B5EF4-FFF2-40B4-BE49-F238E27FC236}">
                <a16:creationId xmlns:a16="http://schemas.microsoft.com/office/drawing/2014/main" id="{FE659443-46E8-47DF-B61E-97C2865419C3}"/>
              </a:ext>
            </a:extLst>
          </p:cNvPr>
          <p:cNvSpPr txBox="1"/>
          <p:nvPr/>
        </p:nvSpPr>
        <p:spPr>
          <a:xfrm>
            <a:off x="8437943" y="1844905"/>
            <a:ext cx="3643131" cy="3677930"/>
          </a:xfrm>
          <a:prstGeom prst="rect">
            <a:avLst/>
          </a:prstGeom>
          <a:noFill/>
        </p:spPr>
        <p:txBody>
          <a:bodyPr wrap="square">
            <a:spAutoFit/>
          </a:bodyPr>
          <a:lstStyle/>
          <a:p>
            <a:r>
              <a:rPr lang="en-GB" sz="1800" dirty="0">
                <a:latin typeface="Century Gothic" panose="020B0502020202020204" pitchFamily="34" charset="0"/>
                <a:ea typeface="Calibri" panose="020F0502020204030204" pitchFamily="34" charset="0"/>
                <a:cs typeface="Times New Roman" panose="02020603050405020304" pitchFamily="18" charset="0"/>
              </a:rPr>
              <a:t>O</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ne of our </a:t>
            </a:r>
            <a:r>
              <a:rPr lang="en-GB" sz="1800" dirty="0">
                <a:latin typeface="Century Gothic" panose="020B0502020202020204" pitchFamily="34" charset="0"/>
                <a:ea typeface="Calibri" panose="020F0502020204030204" pitchFamily="34" charset="0"/>
                <a:cs typeface="Times New Roman" panose="02020603050405020304" pitchFamily="18" charset="0"/>
              </a:rPr>
              <a:t>early</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stories from a patient in Rampton Hospital. December 2013</a:t>
            </a:r>
            <a:r>
              <a:rPr lang="en-GB" sz="1800" dirty="0">
                <a:latin typeface="Century Gothic" panose="020B0502020202020204" pitchFamily="34" charset="0"/>
                <a:ea typeface="Calibri" panose="020F0502020204030204" pitchFamily="34" charset="0"/>
                <a:cs typeface="Times New Roman" panose="02020603050405020304" pitchFamily="18" charset="0"/>
              </a:rPr>
              <a:t>.</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Captured by the Involvement, Experience &amp; Volunteering team. </a:t>
            </a:r>
            <a:r>
              <a:rPr lang="en-GB" sz="1700" dirty="0">
                <a:effectLst/>
                <a:latin typeface="Century Gothic" panose="020B0502020202020204" pitchFamily="34" charset="0"/>
                <a:ea typeface="Calibri" panose="020F0502020204030204" pitchFamily="34" charset="0"/>
                <a:cs typeface="Times New Roman" panose="02020603050405020304" pitchFamily="18" charset="0"/>
                <a:hlinkClick r:id="rId4"/>
              </a:rPr>
              <a:t>www.careopinion.org.uk/124560</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br>
              <a:rPr lang="en-GB" dirty="0"/>
            </a:br>
            <a:r>
              <a:rPr lang="en-GB" sz="2400" b="1" dirty="0">
                <a:solidFill>
                  <a:srgbClr val="660033"/>
                </a:solidFill>
                <a:latin typeface="Century Gothic" panose="020B0502020202020204" pitchFamily="34" charset="0"/>
              </a:rPr>
              <a:t>and now?</a:t>
            </a:r>
          </a:p>
          <a:p>
            <a:endParaRPr lang="en-GB" dirty="0">
              <a:latin typeface="Century Gothic" panose="020B0502020202020204" pitchFamily="34" charset="0"/>
            </a:endParaRPr>
          </a:p>
          <a:p>
            <a:r>
              <a:rPr lang="en-GB" sz="2400" dirty="0">
                <a:latin typeface="Century Gothic" panose="020B0502020202020204" pitchFamily="34" charset="0"/>
              </a:rPr>
              <a:t>492 published stories </a:t>
            </a:r>
          </a:p>
          <a:p>
            <a:r>
              <a:rPr lang="en-GB" sz="2400" dirty="0">
                <a:latin typeface="Century Gothic" panose="020B0502020202020204" pitchFamily="34" charset="0"/>
              </a:rPr>
              <a:t>from Rampton patients</a:t>
            </a:r>
          </a:p>
        </p:txBody>
      </p:sp>
    </p:spTree>
    <p:extLst>
      <p:ext uri="{BB962C8B-B14F-4D97-AF65-F5344CB8AC3E}">
        <p14:creationId xmlns:p14="http://schemas.microsoft.com/office/powerpoint/2010/main" val="272432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B6C0-C8F2-4CBB-B726-A03971F9AF1F}"/>
              </a:ext>
            </a:extLst>
          </p:cNvPr>
          <p:cNvSpPr>
            <a:spLocks noGrp="1"/>
          </p:cNvSpPr>
          <p:nvPr>
            <p:ph type="title"/>
          </p:nvPr>
        </p:nvSpPr>
        <p:spPr>
          <a:xfrm>
            <a:off x="435129" y="958503"/>
            <a:ext cx="11461903" cy="1122448"/>
          </a:xfrm>
        </p:spPr>
        <p:txBody>
          <a:bodyPr>
            <a:noAutofit/>
          </a:bodyPr>
          <a:lstStyle/>
          <a:p>
            <a:br>
              <a:rPr lang="en-GB" sz="28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br>
            <a:r>
              <a:rPr lang="en-GB" sz="28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t>No 2 </a:t>
            </a:r>
            <a:r>
              <a:rPr lang="en-GB" sz="24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t>First NHS Trust to recruit volunteers to collect Care Opinion stories. </a:t>
            </a:r>
            <a:br>
              <a:rPr lang="en-GB" sz="24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br>
            <a:r>
              <a:rPr lang="en-GB" sz="24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t>(not just our Forensic Services)</a:t>
            </a:r>
            <a:br>
              <a:rPr lang="en-GB" sz="24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br>
            <a:br>
              <a:rPr lang="en-GB" sz="2400" b="1" dirty="0">
                <a:solidFill>
                  <a:srgbClr val="660033"/>
                </a:solidFill>
                <a:effectLst/>
                <a:latin typeface="Arial Nova" panose="020B0504020202020204" pitchFamily="34" charset="0"/>
                <a:ea typeface="Calibri" panose="020F0502020204030204" pitchFamily="34" charset="0"/>
                <a:cs typeface="Times New Roman" panose="02020603050405020304" pitchFamily="18" charset="0"/>
              </a:rPr>
            </a:br>
            <a:r>
              <a:rPr lang="en-GB" sz="1800" dirty="0">
                <a:latin typeface="Century Gothic" panose="020B0502020202020204" pitchFamily="34" charset="0"/>
                <a:ea typeface="Calibri" panose="020F0502020204030204" pitchFamily="34" charset="0"/>
                <a:cs typeface="Times New Roman" panose="02020603050405020304" pitchFamily="18" charset="0"/>
              </a:rPr>
              <a:t>V</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olunteers are recruited </a:t>
            </a:r>
            <a:r>
              <a:rPr lang="en-GB" sz="1800" dirty="0">
                <a:latin typeface="Century Gothic" panose="020B0502020202020204" pitchFamily="34" charset="0"/>
                <a:ea typeface="Calibri" panose="020F0502020204030204" pitchFamily="34" charset="0"/>
                <a:cs typeface="Times New Roman" panose="02020603050405020304" pitchFamily="18" charset="0"/>
              </a:rPr>
              <a:t>to</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collect feedback via CO leaflets and kiosk links on tablets/laptops. </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r>
              <a:rPr lang="en-GB" sz="18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65 stories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about Forensic Services attributed to a volunteer as an author</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Of the </a:t>
            </a:r>
            <a:r>
              <a:rPr lang="en-GB" sz="18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916</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stories about our Forensic Mental Health services, many were captured by a volunteer but attributed to a patient, with their email address.</a:t>
            </a:r>
            <a:endParaRPr lang="en-GB" sz="1800" dirty="0">
              <a:latin typeface="Century Gothic" panose="020B0502020202020204" pitchFamily="34" charset="0"/>
            </a:endParaRPr>
          </a:p>
        </p:txBody>
      </p:sp>
      <p:pic>
        <p:nvPicPr>
          <p:cNvPr id="7" name="Picture 6" descr="A person giving a presentation&#10;&#10;Description automatically generated with medium confidence">
            <a:extLst>
              <a:ext uri="{FF2B5EF4-FFF2-40B4-BE49-F238E27FC236}">
                <a16:creationId xmlns:a16="http://schemas.microsoft.com/office/drawing/2014/main" id="{C64BF2AB-E6B1-48DC-8C70-B0547AE75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583" y="3167390"/>
            <a:ext cx="3642810" cy="2732107"/>
          </a:xfrm>
          <a:prstGeom prst="rect">
            <a:avLst/>
          </a:prstGeom>
        </p:spPr>
      </p:pic>
      <p:sp>
        <p:nvSpPr>
          <p:cNvPr id="8" name="TextBox 7">
            <a:extLst>
              <a:ext uri="{FF2B5EF4-FFF2-40B4-BE49-F238E27FC236}">
                <a16:creationId xmlns:a16="http://schemas.microsoft.com/office/drawing/2014/main" id="{F9B6A9A4-D4D5-4A95-9884-F5B1DAD318A2}"/>
              </a:ext>
            </a:extLst>
          </p:cNvPr>
          <p:cNvSpPr txBox="1"/>
          <p:nvPr/>
        </p:nvSpPr>
        <p:spPr>
          <a:xfrm>
            <a:off x="1024051" y="5899497"/>
            <a:ext cx="4369750" cy="523220"/>
          </a:xfrm>
          <a:prstGeom prst="rect">
            <a:avLst/>
          </a:prstGeom>
          <a:noFill/>
        </p:spPr>
        <p:txBody>
          <a:bodyPr wrap="square" rtlCol="0">
            <a:spAutoFit/>
          </a:bodyPr>
          <a:lstStyle/>
          <a:p>
            <a:r>
              <a:rPr lang="en-GB" sz="1400" dirty="0">
                <a:latin typeface="Century Gothic" panose="020B0502020202020204" pitchFamily="34" charset="0"/>
              </a:rPr>
              <a:t>Feedback volunteers in Forensic Services presenting to staff about their roles. </a:t>
            </a:r>
          </a:p>
        </p:txBody>
      </p:sp>
      <p:pic>
        <p:nvPicPr>
          <p:cNvPr id="9" name="Picture 8">
            <a:extLst>
              <a:ext uri="{FF2B5EF4-FFF2-40B4-BE49-F238E27FC236}">
                <a16:creationId xmlns:a16="http://schemas.microsoft.com/office/drawing/2014/main" id="{7D6523D3-065A-4B95-8EB2-4A4F6A67DBA3}"/>
              </a:ext>
            </a:extLst>
          </p:cNvPr>
          <p:cNvPicPr>
            <a:picLocks noChangeAspect="1"/>
          </p:cNvPicPr>
          <p:nvPr/>
        </p:nvPicPr>
        <p:blipFill>
          <a:blip r:embed="rId3"/>
          <a:stretch>
            <a:fillRect/>
          </a:stretch>
        </p:blipFill>
        <p:spPr>
          <a:xfrm>
            <a:off x="6543557" y="3540139"/>
            <a:ext cx="3273118" cy="2732107"/>
          </a:xfrm>
          <a:prstGeom prst="rect">
            <a:avLst/>
          </a:prstGeom>
        </p:spPr>
      </p:pic>
      <p:pic>
        <p:nvPicPr>
          <p:cNvPr id="11" name="Picture 10">
            <a:extLst>
              <a:ext uri="{FF2B5EF4-FFF2-40B4-BE49-F238E27FC236}">
                <a16:creationId xmlns:a16="http://schemas.microsoft.com/office/drawing/2014/main" id="{C35B7A15-6294-41F6-931C-2C3D6CE761C8}"/>
              </a:ext>
            </a:extLst>
          </p:cNvPr>
          <p:cNvPicPr>
            <a:picLocks noChangeAspect="1"/>
          </p:cNvPicPr>
          <p:nvPr/>
        </p:nvPicPr>
        <p:blipFill>
          <a:blip r:embed="rId4"/>
          <a:stretch>
            <a:fillRect/>
          </a:stretch>
        </p:blipFill>
        <p:spPr>
          <a:xfrm>
            <a:off x="6543557" y="2942743"/>
            <a:ext cx="3273118" cy="688670"/>
          </a:xfrm>
          <a:prstGeom prst="rect">
            <a:avLst/>
          </a:prstGeom>
        </p:spPr>
      </p:pic>
    </p:spTree>
    <p:extLst>
      <p:ext uri="{BB962C8B-B14F-4D97-AF65-F5344CB8AC3E}">
        <p14:creationId xmlns:p14="http://schemas.microsoft.com/office/powerpoint/2010/main" val="259439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3132-500D-4183-BAA4-DDCE490B60DF}"/>
              </a:ext>
            </a:extLst>
          </p:cNvPr>
          <p:cNvSpPr>
            <a:spLocks noGrp="1"/>
          </p:cNvSpPr>
          <p:nvPr>
            <p:ph type="title"/>
          </p:nvPr>
        </p:nvSpPr>
        <p:spPr>
          <a:xfrm>
            <a:off x="564811" y="823265"/>
            <a:ext cx="7625460" cy="1325563"/>
          </a:xfrm>
        </p:spPr>
        <p:txBody>
          <a:bodyPr>
            <a:noAutofit/>
          </a:bodyPr>
          <a:lstStyle/>
          <a:p>
            <a:b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br>
            <a:b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br>
            <a:b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br>
            <a:r>
              <a:rPr lang="en-GB" sz="28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No 3</a:t>
            </a:r>
            <a: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 </a:t>
            </a:r>
            <a:r>
              <a:rPr lang="en-GB" sz="24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First time Care Opinion feedback featured in Patient </a:t>
            </a:r>
            <a:r>
              <a:rPr lang="en-GB" sz="24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F</a:t>
            </a:r>
            <a:r>
              <a:rPr lang="en-GB" sz="24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orum feedback action plans </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r>
              <a:rPr lang="en-GB" sz="1800" dirty="0">
                <a:effectLst/>
                <a:latin typeface="Century Gothic" panose="020B0502020202020204" pitchFamily="34" charset="0"/>
                <a:ea typeface="Calibri" panose="020F0502020204030204" pitchFamily="34" charset="0"/>
                <a:cs typeface="Times New Roman" panose="02020603050405020304" pitchFamily="18" charset="0"/>
              </a:rPr>
              <a:t>Now rolled out across the Forensic </a:t>
            </a:r>
            <a:r>
              <a:rPr lang="en-GB" sz="1800" dirty="0">
                <a:latin typeface="Century Gothic" panose="020B0502020202020204" pitchFamily="34" charset="0"/>
                <a:ea typeface="Calibri" panose="020F0502020204030204" pitchFamily="34" charset="0"/>
                <a:cs typeface="Times New Roman" panose="02020603050405020304" pitchFamily="18" charset="0"/>
              </a:rPr>
              <a:t>D</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ivision</a:t>
            </a:r>
            <a:br>
              <a:rPr lang="en-GB" sz="1800" dirty="0">
                <a:latin typeface="Century Gothic" panose="020B0502020202020204" pitchFamily="34" charset="0"/>
                <a:ea typeface="Calibri" panose="020F0502020204030204" pitchFamily="34" charset="0"/>
                <a:cs typeface="Times New Roman" panose="02020603050405020304" pitchFamily="18" charset="0"/>
              </a:rPr>
            </a:br>
            <a:r>
              <a:rPr lang="en-GB" sz="1800" dirty="0">
                <a:latin typeface="Century Gothic" panose="020B0502020202020204" pitchFamily="34" charset="0"/>
                <a:ea typeface="Calibri" panose="020F0502020204030204" pitchFamily="34" charset="0"/>
                <a:cs typeface="Times New Roman" panose="02020603050405020304" pitchFamily="18" charset="0"/>
              </a:rPr>
              <a:t>Nottinghamshire Healthcare Trust</a:t>
            </a: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endParaRPr lang="en-GB" sz="1800" dirty="0">
              <a:latin typeface="Century Gothic" panose="020B0502020202020204" pitchFamily="34" charset="0"/>
            </a:endParaRPr>
          </a:p>
        </p:txBody>
      </p:sp>
      <p:pic>
        <p:nvPicPr>
          <p:cNvPr id="4" name="Picture 3" descr="A picture containing person, suit&#10;&#10;Description automatically generated">
            <a:extLst>
              <a:ext uri="{FF2B5EF4-FFF2-40B4-BE49-F238E27FC236}">
                <a16:creationId xmlns:a16="http://schemas.microsoft.com/office/drawing/2014/main" id="{04B0DF5D-E6CF-403B-93AB-C8C9CC3B4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191" y="1955009"/>
            <a:ext cx="3969231" cy="2947981"/>
          </a:xfrm>
          <a:prstGeom prst="rect">
            <a:avLst/>
          </a:prstGeom>
          <a:effectLst>
            <a:softEdge rad="63500"/>
          </a:effectLst>
        </p:spPr>
      </p:pic>
      <p:sp>
        <p:nvSpPr>
          <p:cNvPr id="5" name="TextBox 4">
            <a:extLst>
              <a:ext uri="{FF2B5EF4-FFF2-40B4-BE49-F238E27FC236}">
                <a16:creationId xmlns:a16="http://schemas.microsoft.com/office/drawing/2014/main" id="{5AEE1844-FDB2-4BC9-8900-FBBB14BB098E}"/>
              </a:ext>
            </a:extLst>
          </p:cNvPr>
          <p:cNvSpPr txBox="1"/>
          <p:nvPr/>
        </p:nvSpPr>
        <p:spPr>
          <a:xfrm>
            <a:off x="564810" y="5112643"/>
            <a:ext cx="9650588" cy="646331"/>
          </a:xfrm>
          <a:prstGeom prst="rect">
            <a:avLst/>
          </a:prstGeom>
          <a:noFill/>
          <a:effectLst>
            <a:softEdge rad="0"/>
          </a:effectLst>
        </p:spPr>
        <p:txBody>
          <a:bodyPr wrap="square" rtlCol="0">
            <a:spAutoFit/>
          </a:bodyPr>
          <a:lstStyle/>
          <a:p>
            <a:r>
              <a:rPr lang="en-GB" dirty="0">
                <a:latin typeface="Century Gothic" panose="020B0502020202020204" pitchFamily="34" charset="0"/>
              </a:rPr>
              <a:t>Our approach led to an award in the Patient Experience Network Awards in 2019 (pictured: Kath Alder, Rampton Hospital)</a:t>
            </a:r>
          </a:p>
        </p:txBody>
      </p:sp>
      <p:pic>
        <p:nvPicPr>
          <p:cNvPr id="3" name="Picture 2">
            <a:extLst>
              <a:ext uri="{FF2B5EF4-FFF2-40B4-BE49-F238E27FC236}">
                <a16:creationId xmlns:a16="http://schemas.microsoft.com/office/drawing/2014/main" id="{0969D202-4A3E-4598-8BC2-A84BC073061E}"/>
              </a:ext>
            </a:extLst>
          </p:cNvPr>
          <p:cNvPicPr>
            <a:picLocks noChangeAspect="1"/>
          </p:cNvPicPr>
          <p:nvPr/>
        </p:nvPicPr>
        <p:blipFill>
          <a:blip r:embed="rId3"/>
          <a:stretch>
            <a:fillRect/>
          </a:stretch>
        </p:blipFill>
        <p:spPr>
          <a:xfrm>
            <a:off x="8507392" y="1"/>
            <a:ext cx="3684608" cy="1646528"/>
          </a:xfrm>
          <a:prstGeom prst="rect">
            <a:avLst/>
          </a:prstGeom>
        </p:spPr>
      </p:pic>
      <p:sp>
        <p:nvSpPr>
          <p:cNvPr id="7" name="TextBox 6">
            <a:extLst>
              <a:ext uri="{FF2B5EF4-FFF2-40B4-BE49-F238E27FC236}">
                <a16:creationId xmlns:a16="http://schemas.microsoft.com/office/drawing/2014/main" id="{568C032E-ABC8-4FE9-947E-20AFC80CE49D}"/>
              </a:ext>
            </a:extLst>
          </p:cNvPr>
          <p:cNvSpPr txBox="1"/>
          <p:nvPr/>
        </p:nvSpPr>
        <p:spPr>
          <a:xfrm>
            <a:off x="564810" y="3376601"/>
            <a:ext cx="6239113" cy="1261884"/>
          </a:xfrm>
          <a:prstGeom prst="rect">
            <a:avLst/>
          </a:prstGeom>
          <a:noFill/>
        </p:spPr>
        <p:txBody>
          <a:bodyPr wrap="square">
            <a:spAutoFit/>
          </a:bodyPr>
          <a:lstStyle/>
          <a:p>
            <a:r>
              <a:rPr lang="en-GB" sz="28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No 4 </a:t>
            </a:r>
            <a:r>
              <a:rPr lang="en-GB" sz="24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First time a patient in seclusion was able to give feedback via Care Opinion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Tree>
    <p:extLst>
      <p:ext uri="{BB962C8B-B14F-4D97-AF65-F5344CB8AC3E}">
        <p14:creationId xmlns:p14="http://schemas.microsoft.com/office/powerpoint/2010/main" val="365698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57EE-279A-41D9-98DE-4863F279DD19}"/>
              </a:ext>
            </a:extLst>
          </p:cNvPr>
          <p:cNvSpPr>
            <a:spLocks noGrp="1"/>
          </p:cNvSpPr>
          <p:nvPr>
            <p:ph type="title"/>
          </p:nvPr>
        </p:nvSpPr>
        <p:spPr>
          <a:xfrm>
            <a:off x="5539890" y="3059842"/>
            <a:ext cx="3036951" cy="1325563"/>
          </a:xfrm>
        </p:spPr>
        <p:txBody>
          <a:bodyPr>
            <a:normAutofit fontScale="90000"/>
          </a:bodyPr>
          <a:lstStyle/>
          <a:p>
            <a:r>
              <a:rPr lang="en-GB" sz="2000" dirty="0">
                <a:effectLst/>
                <a:latin typeface="Century Gothic" panose="020B0502020202020204" pitchFamily="34" charset="0"/>
                <a:ea typeface="Calibri" panose="020F0502020204030204" pitchFamily="34" charset="0"/>
                <a:cs typeface="Times New Roman" panose="02020603050405020304" pitchFamily="18" charset="0"/>
              </a:rPr>
              <a:t>We are exploring the value and practicalities of volunteers responding to postings on behalf of the Trust.</a:t>
            </a:r>
            <a:r>
              <a:rPr lang="en-GB" sz="2000" dirty="0">
                <a:latin typeface="Century Gothic" panose="020B0502020202020204" pitchFamily="34" charset="0"/>
                <a:ea typeface="Calibri" panose="020F0502020204030204" pitchFamily="34" charset="0"/>
                <a:cs typeface="Times New Roman" panose="02020603050405020304" pitchFamily="18" charset="0"/>
              </a:rPr>
              <a:t> </a:t>
            </a:r>
            <a:r>
              <a:rPr lang="en-GB" sz="2000" dirty="0">
                <a:effectLst/>
                <a:latin typeface="Century Gothic" panose="020B0502020202020204" pitchFamily="34" charset="0"/>
                <a:ea typeface="Calibri" panose="020F0502020204030204" pitchFamily="34" charset="0"/>
                <a:cs typeface="Times New Roman" panose="02020603050405020304" pitchFamily="18" charset="0"/>
              </a:rPr>
              <a:t>They are already integrated into our approach to capturing and responding to feedback from patients, not just in Forensic Mental Health services but right across Notts. Healthcare. </a:t>
            </a:r>
            <a:br>
              <a:rPr lang="en-GB" sz="2000" dirty="0">
                <a:effectLst/>
                <a:latin typeface="Arial Nova Light" panose="020B0304020202020204" pitchFamily="34" charset="0"/>
                <a:ea typeface="Calibri" panose="020F0502020204030204" pitchFamily="34" charset="0"/>
                <a:cs typeface="Times New Roman" panose="02020603050405020304" pitchFamily="18" charset="0"/>
              </a:rPr>
            </a:br>
            <a:br>
              <a:rPr lang="en-GB" sz="2000" dirty="0">
                <a:effectLst/>
                <a:latin typeface="Arial Nova Light" panose="020B0304020202020204" pitchFamily="34" charset="0"/>
                <a:ea typeface="Calibri" panose="020F0502020204030204" pitchFamily="34" charset="0"/>
                <a:cs typeface="Times New Roman" panose="02020603050405020304" pitchFamily="18" charset="0"/>
              </a:rPr>
            </a:br>
            <a:r>
              <a:rPr lang="en-GB" sz="2000" b="1" dirty="0">
                <a:solidFill>
                  <a:srgbClr val="660033"/>
                </a:solidFill>
                <a:latin typeface="Century Gothic" panose="020B0502020202020204" pitchFamily="34" charset="0"/>
                <a:ea typeface="Calibri" panose="020F0502020204030204" pitchFamily="34" charset="0"/>
                <a:cs typeface="Times New Roman" panose="02020603050405020304" pitchFamily="18" charset="0"/>
              </a:rPr>
              <a:t>Volunteers in Action        at Rampton Hospital </a:t>
            </a:r>
            <a:r>
              <a:rPr lang="en-GB" sz="2000" dirty="0">
                <a:latin typeface="+mn-lt"/>
                <a:ea typeface="Calibri" panose="020F0502020204030204" pitchFamily="34" charset="0"/>
                <a:cs typeface="Times New Roman" panose="02020603050405020304" pitchFamily="18" charset="0"/>
                <a:hlinkClick r:id="rId2"/>
              </a:rPr>
              <a:t>www.careopinion.org.uk/blogposts/622/volunteers-in-action-at-rampton-hospital</a:t>
            </a:r>
            <a:endParaRPr lang="en-GB" sz="2000" dirty="0">
              <a:latin typeface="+mn-lt"/>
            </a:endParaRPr>
          </a:p>
        </p:txBody>
      </p:sp>
      <p:pic>
        <p:nvPicPr>
          <p:cNvPr id="5" name="Picture 4" descr="Graphical user interface, text, application&#10;&#10;Description automatically generated">
            <a:extLst>
              <a:ext uri="{FF2B5EF4-FFF2-40B4-BE49-F238E27FC236}">
                <a16:creationId xmlns:a16="http://schemas.microsoft.com/office/drawing/2014/main" id="{70FAB947-3400-4ADB-84C2-A3EE4745F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56" y="1087309"/>
            <a:ext cx="5196134" cy="5270630"/>
          </a:xfrm>
          <a:prstGeom prst="rect">
            <a:avLst/>
          </a:prstGeom>
        </p:spPr>
      </p:pic>
      <p:pic>
        <p:nvPicPr>
          <p:cNvPr id="11" name="Picture 10" descr="A group of people holding certificates&#10;&#10;Description automatically generated">
            <a:extLst>
              <a:ext uri="{FF2B5EF4-FFF2-40B4-BE49-F238E27FC236}">
                <a16:creationId xmlns:a16="http://schemas.microsoft.com/office/drawing/2014/main" id="{5A01F078-1FB4-453B-A4D3-9558B8521A3B}"/>
              </a:ext>
            </a:extLst>
          </p:cNvPr>
          <p:cNvPicPr>
            <a:picLocks noChangeAspect="1"/>
          </p:cNvPicPr>
          <p:nvPr/>
        </p:nvPicPr>
        <p:blipFill rotWithShape="1">
          <a:blip r:embed="rId4">
            <a:extLst>
              <a:ext uri="{28A0092B-C50C-407E-A947-70E740481C1C}">
                <a14:useLocalDpi xmlns:a14="http://schemas.microsoft.com/office/drawing/2010/main" val="0"/>
              </a:ext>
            </a:extLst>
          </a:blip>
          <a:srcRect l="60068" t="9932" r="952" b="5578"/>
          <a:stretch/>
        </p:blipFill>
        <p:spPr>
          <a:xfrm>
            <a:off x="8967951" y="1725821"/>
            <a:ext cx="2458689" cy="3996981"/>
          </a:xfrm>
          <a:prstGeom prst="rect">
            <a:avLst/>
          </a:prstGeom>
        </p:spPr>
      </p:pic>
      <p:sp>
        <p:nvSpPr>
          <p:cNvPr id="6" name="TextBox 5">
            <a:extLst>
              <a:ext uri="{FF2B5EF4-FFF2-40B4-BE49-F238E27FC236}">
                <a16:creationId xmlns:a16="http://schemas.microsoft.com/office/drawing/2014/main" id="{0442C4FD-1767-451A-952A-6A2D86D1B497}"/>
              </a:ext>
            </a:extLst>
          </p:cNvPr>
          <p:cNvSpPr txBox="1"/>
          <p:nvPr/>
        </p:nvSpPr>
        <p:spPr>
          <a:xfrm>
            <a:off x="343756" y="500062"/>
            <a:ext cx="9853540" cy="523220"/>
          </a:xfrm>
          <a:prstGeom prst="rect">
            <a:avLst/>
          </a:prstGeom>
          <a:noFill/>
        </p:spPr>
        <p:txBody>
          <a:bodyPr wrap="square">
            <a:spAutoFit/>
          </a:bodyPr>
          <a:lstStyle/>
          <a:p>
            <a:r>
              <a:rPr lang="en-GB" sz="28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No 5 First time </a:t>
            </a:r>
            <a:r>
              <a:rPr lang="en-GB" sz="2400" b="1" dirty="0">
                <a:solidFill>
                  <a:srgbClr val="660033"/>
                </a:solidFill>
                <a:effectLst/>
                <a:latin typeface="Century Gothic" panose="020B0502020202020204" pitchFamily="34" charset="0"/>
                <a:ea typeface="Calibri" panose="020F0502020204030204" pitchFamily="34" charset="0"/>
                <a:cs typeface="Times New Roman" panose="02020603050405020304" pitchFamily="18" charset="0"/>
              </a:rPr>
              <a:t>a volunteer responded on behalf of an NHS Trust </a:t>
            </a:r>
            <a:endParaRPr lang="en-GB" sz="2400" b="1" dirty="0">
              <a:solidFill>
                <a:srgbClr val="660033"/>
              </a:solidFill>
              <a:latin typeface="Century Gothic" panose="020B0502020202020204" pitchFamily="34" charset="0"/>
            </a:endParaRPr>
          </a:p>
        </p:txBody>
      </p:sp>
    </p:spTree>
    <p:extLst>
      <p:ext uri="{BB962C8B-B14F-4D97-AF65-F5344CB8AC3E}">
        <p14:creationId xmlns:p14="http://schemas.microsoft.com/office/powerpoint/2010/main" val="5119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1F47-BE24-4DFB-A0FF-469E94B3D4A5}"/>
              </a:ext>
            </a:extLst>
          </p:cNvPr>
          <p:cNvSpPr>
            <a:spLocks noGrp="1"/>
          </p:cNvSpPr>
          <p:nvPr>
            <p:ph type="title"/>
          </p:nvPr>
        </p:nvSpPr>
        <p:spPr>
          <a:xfrm>
            <a:off x="606225" y="521410"/>
            <a:ext cx="4078148" cy="1325563"/>
          </a:xfrm>
        </p:spPr>
        <p:txBody>
          <a:bodyPr/>
          <a:lstStyle/>
          <a:p>
            <a:r>
              <a:rPr lang="en-GB" sz="4400" b="1" dirty="0">
                <a:solidFill>
                  <a:srgbClr val="660033"/>
                </a:solidFill>
                <a:latin typeface="Century Gothic" panose="020B0502020202020204" pitchFamily="34" charset="0"/>
              </a:rPr>
              <a:t>5 No 1’s</a:t>
            </a:r>
            <a:br>
              <a:rPr lang="en-GB" sz="4400" b="1" dirty="0">
                <a:solidFill>
                  <a:srgbClr val="660033"/>
                </a:solidFill>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62EC0D7A-14A0-4AB5-A7D4-D75861C77F1F}"/>
              </a:ext>
            </a:extLst>
          </p:cNvPr>
          <p:cNvSpPr>
            <a:spLocks noGrp="1"/>
          </p:cNvSpPr>
          <p:nvPr>
            <p:ph idx="1"/>
          </p:nvPr>
        </p:nvSpPr>
        <p:spPr>
          <a:xfrm>
            <a:off x="322663" y="1985252"/>
            <a:ext cx="11546674" cy="4351338"/>
          </a:xfrm>
        </p:spPr>
        <p:txBody>
          <a:bodyPr>
            <a:normAutofit lnSpcReduction="10000"/>
          </a:bodyPr>
          <a:lstStyle/>
          <a:p>
            <a:pPr marL="0" indent="0">
              <a:buNone/>
            </a:pPr>
            <a:r>
              <a:rPr lang="en-GB" sz="2700" b="1" dirty="0">
                <a:solidFill>
                  <a:srgbClr val="660033"/>
                </a:solidFill>
                <a:latin typeface="Century Gothic" panose="020B0502020202020204" pitchFamily="34" charset="0"/>
              </a:rPr>
              <a:t>1</a:t>
            </a:r>
            <a:r>
              <a:rPr lang="en-GB" sz="2700" b="1" dirty="0">
                <a:latin typeface="Century Gothic" panose="020B0502020202020204" pitchFamily="34" charset="0"/>
              </a:rPr>
              <a:t> </a:t>
            </a:r>
            <a:r>
              <a:rPr lang="en-GB" sz="2700" b="1" dirty="0">
                <a:solidFill>
                  <a:srgbClr val="660033"/>
                </a:solidFill>
                <a:latin typeface="Century Gothic" panose="020B0502020202020204" pitchFamily="34" charset="0"/>
              </a:rPr>
              <a:t>First</a:t>
            </a:r>
            <a:r>
              <a:rPr lang="en-GB" sz="2700" b="1" dirty="0">
                <a:latin typeface="Century Gothic" panose="020B0502020202020204" pitchFamily="34" charset="0"/>
              </a:rPr>
              <a:t> </a:t>
            </a:r>
            <a:r>
              <a:rPr lang="en-GB" sz="2700" dirty="0">
                <a:latin typeface="Century Gothic" panose="020B0502020202020204" pitchFamily="34" charset="0"/>
              </a:rPr>
              <a:t>NHS Trust to publish patient stories from a high secure hospital.</a:t>
            </a:r>
          </a:p>
          <a:p>
            <a:pPr marL="0" indent="0">
              <a:buNone/>
            </a:pPr>
            <a:r>
              <a:rPr lang="en-GB" sz="2700" b="1" dirty="0">
                <a:solidFill>
                  <a:srgbClr val="660033"/>
                </a:solidFill>
                <a:latin typeface="Century Gothic" panose="020B0502020202020204" pitchFamily="34" charset="0"/>
              </a:rPr>
              <a:t>2 First</a:t>
            </a:r>
            <a:r>
              <a:rPr lang="en-GB" sz="2700" dirty="0">
                <a:latin typeface="Century Gothic" panose="020B0502020202020204" pitchFamily="34" charset="0"/>
              </a:rPr>
              <a:t> NHS Trust to recruit volunteers to collect Care Opinion stories. (not just our Forensic Services).</a:t>
            </a:r>
          </a:p>
          <a:p>
            <a:pPr marL="0" indent="0">
              <a:buNone/>
            </a:pPr>
            <a:r>
              <a:rPr lang="en-GB" sz="2700" b="1" dirty="0">
                <a:solidFill>
                  <a:srgbClr val="660033"/>
                </a:solidFill>
                <a:latin typeface="Century Gothic" panose="020B0502020202020204" pitchFamily="34" charset="0"/>
              </a:rPr>
              <a:t>3 First</a:t>
            </a:r>
            <a:r>
              <a:rPr lang="en-GB" sz="2700" dirty="0">
                <a:latin typeface="Century Gothic" panose="020B0502020202020204" pitchFamily="34" charset="0"/>
              </a:rPr>
              <a:t> time Care Opinion stories featured in patient forum feedback action plans.(This is now rolled out across the division).</a:t>
            </a:r>
          </a:p>
          <a:p>
            <a:pPr marL="0" indent="0">
              <a:buNone/>
            </a:pPr>
            <a:r>
              <a:rPr lang="en-GB" sz="2700" b="1" dirty="0">
                <a:solidFill>
                  <a:srgbClr val="660033"/>
                </a:solidFill>
                <a:latin typeface="Century Gothic" panose="020B0502020202020204" pitchFamily="34" charset="0"/>
              </a:rPr>
              <a:t>4 First</a:t>
            </a:r>
            <a:r>
              <a:rPr lang="en-GB" sz="2700" dirty="0">
                <a:latin typeface="Century Gothic" panose="020B0502020202020204" pitchFamily="34" charset="0"/>
              </a:rPr>
              <a:t> time a patient in seclusion was able to give feedback.</a:t>
            </a:r>
          </a:p>
          <a:p>
            <a:pPr marL="0" indent="0">
              <a:buNone/>
            </a:pPr>
            <a:r>
              <a:rPr lang="en-GB" sz="2700" b="1" dirty="0">
                <a:solidFill>
                  <a:srgbClr val="660033"/>
                </a:solidFill>
                <a:latin typeface="Century Gothic" panose="020B0502020202020204" pitchFamily="34" charset="0"/>
              </a:rPr>
              <a:t>5</a:t>
            </a:r>
            <a:r>
              <a:rPr lang="en-GB" sz="2700" dirty="0">
                <a:latin typeface="Century Gothic" panose="020B0502020202020204" pitchFamily="34" charset="0"/>
              </a:rPr>
              <a:t> </a:t>
            </a:r>
            <a:r>
              <a:rPr lang="en-GB" sz="2700" b="1" dirty="0">
                <a:solidFill>
                  <a:srgbClr val="660033"/>
                </a:solidFill>
                <a:latin typeface="Century Gothic" panose="020B0502020202020204" pitchFamily="34" charset="0"/>
              </a:rPr>
              <a:t>First </a:t>
            </a:r>
            <a:r>
              <a:rPr lang="en-GB" sz="2700" dirty="0">
                <a:latin typeface="Century Gothic" panose="020B0502020202020204" pitchFamily="34" charset="0"/>
              </a:rPr>
              <a:t>time a volunteer responded on behalf of an NHS Trust.</a:t>
            </a:r>
          </a:p>
          <a:p>
            <a:pPr marL="0" indent="0">
              <a:buNone/>
            </a:pPr>
            <a:endParaRPr lang="en-GB" sz="2700" dirty="0">
              <a:latin typeface="Century Gothic" panose="020B0502020202020204" pitchFamily="34" charset="0"/>
            </a:endParaRPr>
          </a:p>
          <a:p>
            <a:pPr marL="0" indent="0">
              <a:buNone/>
            </a:pPr>
            <a:r>
              <a:rPr lang="en-GB" sz="2700" dirty="0">
                <a:latin typeface="Century Gothic" panose="020B0502020202020204" pitchFamily="34" charset="0"/>
              </a:rPr>
              <a:t>See the latest change from Rampton Hospital - 38 in total</a:t>
            </a:r>
          </a:p>
          <a:p>
            <a:pPr marL="0" indent="0">
              <a:buNone/>
            </a:pPr>
            <a:r>
              <a:rPr lang="en-GB" sz="2700" dirty="0">
                <a:latin typeface="Century Gothic" panose="020B0502020202020204" pitchFamily="34" charset="0"/>
                <a:hlinkClick r:id="rId2"/>
              </a:rPr>
              <a:t>www.careopinion.org.uk/878180</a:t>
            </a:r>
            <a:endParaRPr lang="en-GB" sz="2700" dirty="0">
              <a:latin typeface="Century Gothic" panose="020B0502020202020204" pitchFamily="34" charset="0"/>
            </a:endParaRPr>
          </a:p>
          <a:p>
            <a:pPr marL="0" indent="0">
              <a:buNone/>
            </a:pPr>
            <a:endParaRPr lang="en-GB" sz="2700" dirty="0">
              <a:latin typeface="Century Gothic" panose="020B0502020202020204" pitchFamily="34" charset="0"/>
            </a:endParaRPr>
          </a:p>
          <a:p>
            <a:pPr marL="0" indent="0">
              <a:buNone/>
            </a:pPr>
            <a:endParaRPr lang="en-GB" sz="2700" dirty="0">
              <a:latin typeface="Century Gothic" panose="020B0502020202020204" pitchFamily="34" charset="0"/>
            </a:endParaRPr>
          </a:p>
        </p:txBody>
      </p:sp>
      <p:pic>
        <p:nvPicPr>
          <p:cNvPr id="4" name="Picture 3">
            <a:extLst>
              <a:ext uri="{FF2B5EF4-FFF2-40B4-BE49-F238E27FC236}">
                <a16:creationId xmlns:a16="http://schemas.microsoft.com/office/drawing/2014/main" id="{63B1C431-F1AC-496E-AEA1-69716126659D}"/>
              </a:ext>
            </a:extLst>
          </p:cNvPr>
          <p:cNvPicPr>
            <a:picLocks noChangeAspect="1"/>
          </p:cNvPicPr>
          <p:nvPr/>
        </p:nvPicPr>
        <p:blipFill>
          <a:blip r:embed="rId3"/>
          <a:stretch>
            <a:fillRect/>
          </a:stretch>
        </p:blipFill>
        <p:spPr>
          <a:xfrm>
            <a:off x="8271874" y="0"/>
            <a:ext cx="3785607" cy="1698670"/>
          </a:xfrm>
          <a:prstGeom prst="rect">
            <a:avLst/>
          </a:prstGeom>
          <a:effectLst>
            <a:softEdge rad="317500"/>
          </a:effectLst>
        </p:spPr>
      </p:pic>
      <p:pic>
        <p:nvPicPr>
          <p:cNvPr id="5" name="Picture 4">
            <a:extLst>
              <a:ext uri="{FF2B5EF4-FFF2-40B4-BE49-F238E27FC236}">
                <a16:creationId xmlns:a16="http://schemas.microsoft.com/office/drawing/2014/main" id="{9D16BA51-33BC-4630-B089-1F8E6C127310}"/>
              </a:ext>
            </a:extLst>
          </p:cNvPr>
          <p:cNvPicPr>
            <a:picLocks noChangeAspect="1"/>
          </p:cNvPicPr>
          <p:nvPr/>
        </p:nvPicPr>
        <p:blipFill>
          <a:blip r:embed="rId4"/>
          <a:stretch>
            <a:fillRect/>
          </a:stretch>
        </p:blipFill>
        <p:spPr>
          <a:xfrm>
            <a:off x="4272926" y="541760"/>
            <a:ext cx="2515077" cy="961432"/>
          </a:xfrm>
          <a:prstGeom prst="rect">
            <a:avLst/>
          </a:prstGeom>
        </p:spPr>
      </p:pic>
    </p:spTree>
    <p:extLst>
      <p:ext uri="{BB962C8B-B14F-4D97-AF65-F5344CB8AC3E}">
        <p14:creationId xmlns:p14="http://schemas.microsoft.com/office/powerpoint/2010/main" val="16605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18419" r="370"/>
          <a:stretch/>
        </p:blipFill>
        <p:spPr>
          <a:xfrm>
            <a:off x="0" y="0"/>
            <a:ext cx="12192000" cy="6858000"/>
          </a:xfrm>
          <a:prstGeom prst="rect">
            <a:avLst/>
          </a:prstGeom>
        </p:spPr>
      </p:pic>
      <p:sp>
        <p:nvSpPr>
          <p:cNvPr id="7" name="TextBox 6"/>
          <p:cNvSpPr txBox="1"/>
          <p:nvPr/>
        </p:nvSpPr>
        <p:spPr>
          <a:xfrm>
            <a:off x="8965301" y="3846285"/>
            <a:ext cx="187234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What’s your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Story?</a:t>
            </a:r>
          </a:p>
        </p:txBody>
      </p:sp>
      <p:sp>
        <p:nvSpPr>
          <p:cNvPr id="9" name="TextBox 8">
            <a:extLst>
              <a:ext uri="{FF2B5EF4-FFF2-40B4-BE49-F238E27FC236}">
                <a16:creationId xmlns:a16="http://schemas.microsoft.com/office/drawing/2014/main" id="{E0D6BEB7-7890-4D81-9B84-92A6839ABF79}"/>
              </a:ext>
            </a:extLst>
          </p:cNvPr>
          <p:cNvSpPr txBox="1"/>
          <p:nvPr/>
        </p:nvSpPr>
        <p:spPr>
          <a:xfrm>
            <a:off x="228759" y="1821517"/>
            <a:ext cx="119632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rPr>
              <a:t>Tell us how we are doing at Notts 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bg1"/>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www.careopinion.org.uk/services/rha</a:t>
            </a:r>
            <a:endParaRPr kumimoji="0" lang="en-GB" sz="4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9BD5AE4-28F8-430F-B862-C599267E688F}"/>
              </a:ext>
            </a:extLst>
          </p:cNvPr>
          <p:cNvSpPr txBox="1"/>
          <p:nvPr/>
        </p:nvSpPr>
        <p:spPr>
          <a:xfrm>
            <a:off x="330808" y="5692589"/>
            <a:ext cx="101790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All feedback is Anonymous. We respond to all stories</a:t>
            </a:r>
          </a:p>
        </p:txBody>
      </p:sp>
      <p:pic>
        <p:nvPicPr>
          <p:cNvPr id="3" name="Picture 2">
            <a:extLst>
              <a:ext uri="{FF2B5EF4-FFF2-40B4-BE49-F238E27FC236}">
                <a16:creationId xmlns:a16="http://schemas.microsoft.com/office/drawing/2014/main" id="{67958D8B-131E-4EEB-BC6B-2E8E5F983FF1}"/>
              </a:ext>
            </a:extLst>
          </p:cNvPr>
          <p:cNvPicPr>
            <a:picLocks noChangeAspect="1"/>
          </p:cNvPicPr>
          <p:nvPr/>
        </p:nvPicPr>
        <p:blipFill>
          <a:blip r:embed="rId7"/>
          <a:stretch>
            <a:fillRect/>
          </a:stretch>
        </p:blipFill>
        <p:spPr>
          <a:xfrm>
            <a:off x="7912237" y="0"/>
            <a:ext cx="4279763" cy="1920406"/>
          </a:xfrm>
          <a:prstGeom prst="rect">
            <a:avLst/>
          </a:prstGeom>
          <a:effectLst>
            <a:softEdge rad="317500"/>
          </a:effectLst>
        </p:spPr>
      </p:pic>
      <p:sp>
        <p:nvSpPr>
          <p:cNvPr id="10" name="TextBox 9">
            <a:extLst>
              <a:ext uri="{FF2B5EF4-FFF2-40B4-BE49-F238E27FC236}">
                <a16:creationId xmlns:a16="http://schemas.microsoft.com/office/drawing/2014/main" id="{2C9FAA22-4CEF-4B32-9789-6839BECC9F85}"/>
              </a:ext>
            </a:extLst>
          </p:cNvPr>
          <p:cNvSpPr txBox="1"/>
          <p:nvPr/>
        </p:nvSpPr>
        <p:spPr>
          <a:xfrm>
            <a:off x="330808" y="4816508"/>
            <a:ext cx="7375523" cy="523220"/>
          </a:xfrm>
          <a:prstGeom prst="rect">
            <a:avLst/>
          </a:prstGeom>
          <a:noFill/>
        </p:spPr>
        <p:txBody>
          <a:bodyPr wrap="square">
            <a:spAutoFit/>
          </a:bodyPr>
          <a:lstStyle/>
          <a:p>
            <a:r>
              <a:rPr lang="en-GB" sz="2800" dirty="0">
                <a:solidFill>
                  <a:schemeClr val="bg1"/>
                </a:solidFill>
                <a:hlinkClick r:id="rId8">
                  <a:extLst>
                    <a:ext uri="{A12FA001-AC4F-418D-AE19-62706E023703}">
                      <ahyp:hlinkClr xmlns:ahyp="http://schemas.microsoft.com/office/drawing/2018/hyperlinkcolor" val="tx"/>
                    </a:ext>
                  </a:extLst>
                </a:hlinkClick>
              </a:rPr>
              <a:t>https://involve.nottshc.nhs.uk/blog/experience/</a:t>
            </a:r>
            <a:endParaRPr lang="en-GB" sz="2800" dirty="0">
              <a:solidFill>
                <a:schemeClr val="bg1"/>
              </a:solidFill>
            </a:endParaRPr>
          </a:p>
        </p:txBody>
      </p:sp>
    </p:spTree>
    <p:extLst>
      <p:ext uri="{BB962C8B-B14F-4D97-AF65-F5344CB8AC3E}">
        <p14:creationId xmlns:p14="http://schemas.microsoft.com/office/powerpoint/2010/main" val="41464358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492</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 Nova</vt:lpstr>
      <vt:lpstr>Arial Nova Light</vt:lpstr>
      <vt:lpstr>Calibri</vt:lpstr>
      <vt:lpstr>Calibri Light</vt:lpstr>
      <vt:lpstr>Century Gothic</vt:lpstr>
      <vt:lpstr>Office Theme</vt:lpstr>
      <vt:lpstr>1_Office Theme</vt:lpstr>
      <vt:lpstr>A few small steps for Nottinghamshire Healthcare  A Giant Leap  for  Forensic  Mental Health Services</vt:lpstr>
      <vt:lpstr>No 1 First NHS Trust with stories from patients in a high secure hospital  </vt:lpstr>
      <vt:lpstr> No 2 First NHS Trust to recruit volunteers to collect Care Opinion stories.  (not just our Forensic Services)  Volunteers are recruited to collect feedback via CO leaflets and kiosk links on tablets/laptops.  65 stories about Forensic Services attributed to a volunteer as an author  Of the 916 stories about our Forensic Mental Health services, many were captured by a volunteer but attributed to a patient, with their email address.</vt:lpstr>
      <vt:lpstr>   No 3 First time Care Opinion feedback featured in Patient Forum feedback action plans     Now rolled out across the Forensic Division Nottinghamshire Healthcare Trust </vt:lpstr>
      <vt:lpstr>We are exploring the value and practicalities of volunteers responding to postings on behalf of the Trust. They are already integrated into our approach to capturing and responding to feedback from patients, not just in Forensic Mental Health services but right across Notts. Healthcare.   Volunteers in Action        at Rampton Hospital www.careopinion.org.uk/blogposts/622/volunteers-in-action-at-rampton-hospital</vt:lpstr>
      <vt:lpstr>5 No 1’s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small steps for Notts Healthcare, a giant leap for  Forensic Mental Health Services</dc:title>
  <dc:creator>Amy Gaskin-Williams</dc:creator>
  <cp:lastModifiedBy>Jane Danforth</cp:lastModifiedBy>
  <cp:revision>36</cp:revision>
  <dcterms:created xsi:type="dcterms:W3CDTF">2021-10-13T11:36:29Z</dcterms:created>
  <dcterms:modified xsi:type="dcterms:W3CDTF">2021-10-18T12:53:46Z</dcterms:modified>
</cp:coreProperties>
</file>