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8" r:id="rId3"/>
    <p:sldId id="264" r:id="rId4"/>
    <p:sldId id="284" r:id="rId5"/>
    <p:sldId id="295" r:id="rId6"/>
    <p:sldId id="285" r:id="rId7"/>
    <p:sldId id="288" r:id="rId8"/>
    <p:sldId id="292" r:id="rId9"/>
    <p:sldId id="289" r:id="rId10"/>
    <p:sldId id="282" r:id="rId11"/>
    <p:sldId id="283" r:id="rId12"/>
    <p:sldId id="290" r:id="rId13"/>
    <p:sldId id="287" r:id="rId14"/>
    <p:sldId id="286" r:id="rId15"/>
    <p:sldId id="276" r:id="rId16"/>
    <p:sldId id="291" r:id="rId17"/>
    <p:sldId id="277" r:id="rId18"/>
    <p:sldId id="279" r:id="rId19"/>
    <p:sldId id="293" r:id="rId20"/>
    <p:sldId id="278" r:id="rId21"/>
    <p:sldId id="294" r:id="rId22"/>
    <p:sldId id="257"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843" autoAdjust="0"/>
  </p:normalViewPr>
  <p:slideViewPr>
    <p:cSldViewPr snapToGrid="0">
      <p:cViewPr varScale="1">
        <p:scale>
          <a:sx n="55" d="100"/>
          <a:sy n="55" d="100"/>
        </p:scale>
        <p:origin x="1096" y="36"/>
      </p:cViewPr>
      <p:guideLst/>
    </p:cSldViewPr>
  </p:slideViewPr>
  <p:notesTextViewPr>
    <p:cViewPr>
      <p:scale>
        <a:sx n="1" d="1"/>
        <a:sy n="1" d="1"/>
      </p:scale>
      <p:origin x="0" y="-572"/>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FA34D8A-9589-4B5E-ACF3-FB27530E9E8D}" type="datetimeFigureOut">
              <a:rPr lang="en-GB" smtClean="0"/>
              <a:t>12/05/2023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5337D12-B211-420C-81D0-55FA7AB0A37D}" type="slidenum">
              <a:rPr lang="en-GB" smtClean="0"/>
              <a:t>‹#›</a:t>
            </a:fld>
            <a:endParaRPr lang="en-GB"/>
          </a:p>
        </p:txBody>
      </p:sp>
    </p:spTree>
    <p:extLst>
      <p:ext uri="{BB962C8B-B14F-4D97-AF65-F5344CB8AC3E}">
        <p14:creationId xmlns:p14="http://schemas.microsoft.com/office/powerpoint/2010/main" val="542279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657EF76-471C-4118-9B76-A1777A22D351}" type="datetimeFigureOut">
              <a:rPr lang="en-GB" smtClean="0"/>
              <a:t>12/05/2023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EFC82A6-5E55-42BA-AB2F-497BDC679BE0}" type="slidenum">
              <a:rPr lang="en-GB" smtClean="0"/>
              <a:t>‹#›</a:t>
            </a:fld>
            <a:endParaRPr lang="en-GB"/>
          </a:p>
        </p:txBody>
      </p:sp>
    </p:spTree>
    <p:extLst>
      <p:ext uri="{BB962C8B-B14F-4D97-AF65-F5344CB8AC3E}">
        <p14:creationId xmlns:p14="http://schemas.microsoft.com/office/powerpoint/2010/main" val="428606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C82A6-5E55-42BA-AB2F-497BDC679BE0}" type="slidenum">
              <a:rPr lang="en-GB" smtClean="0"/>
              <a:t>1</a:t>
            </a:fld>
            <a:endParaRPr lang="en-GB"/>
          </a:p>
        </p:txBody>
      </p:sp>
    </p:spTree>
    <p:extLst>
      <p:ext uri="{BB962C8B-B14F-4D97-AF65-F5344CB8AC3E}">
        <p14:creationId xmlns:p14="http://schemas.microsoft.com/office/powerpoint/2010/main" val="206880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FC82A6-5E55-42BA-AB2F-497BDC679BE0}" type="slidenum">
              <a:rPr lang="en-GB" smtClean="0"/>
              <a:t>10</a:t>
            </a:fld>
            <a:endParaRPr lang="en-GB"/>
          </a:p>
        </p:txBody>
      </p:sp>
    </p:spTree>
    <p:extLst>
      <p:ext uri="{BB962C8B-B14F-4D97-AF65-F5344CB8AC3E}">
        <p14:creationId xmlns:p14="http://schemas.microsoft.com/office/powerpoint/2010/main" val="2688634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FC82A6-5E55-42BA-AB2F-497BDC679BE0}" type="slidenum">
              <a:rPr lang="en-GB" smtClean="0"/>
              <a:t>11</a:t>
            </a:fld>
            <a:endParaRPr lang="en-GB"/>
          </a:p>
        </p:txBody>
      </p:sp>
    </p:spTree>
    <p:extLst>
      <p:ext uri="{BB962C8B-B14F-4D97-AF65-F5344CB8AC3E}">
        <p14:creationId xmlns:p14="http://schemas.microsoft.com/office/powerpoint/2010/main" val="730906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FC82A6-5E55-42BA-AB2F-497BDC679BE0}" type="slidenum">
              <a:rPr lang="en-GB" smtClean="0"/>
              <a:t>12</a:t>
            </a:fld>
            <a:endParaRPr lang="en-GB"/>
          </a:p>
        </p:txBody>
      </p:sp>
    </p:spTree>
    <p:extLst>
      <p:ext uri="{BB962C8B-B14F-4D97-AF65-F5344CB8AC3E}">
        <p14:creationId xmlns:p14="http://schemas.microsoft.com/office/powerpoint/2010/main" val="684559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message</a:t>
            </a:r>
            <a:r>
              <a:rPr lang="en-GB" baseline="0" dirty="0" smtClean="0"/>
              <a:t> is set up for each individual clinic</a:t>
            </a:r>
            <a:endParaRPr lang="en-GB" dirty="0"/>
          </a:p>
        </p:txBody>
      </p:sp>
      <p:sp>
        <p:nvSpPr>
          <p:cNvPr id="4" name="Slide Number Placeholder 3"/>
          <p:cNvSpPr>
            <a:spLocks noGrp="1"/>
          </p:cNvSpPr>
          <p:nvPr>
            <p:ph type="sldNum" sz="quarter" idx="10"/>
          </p:nvPr>
        </p:nvSpPr>
        <p:spPr/>
        <p:txBody>
          <a:bodyPr/>
          <a:lstStyle/>
          <a:p>
            <a:fld id="{AEFC82A6-5E55-42BA-AB2F-497BDC679BE0}" type="slidenum">
              <a:rPr lang="en-GB" smtClean="0"/>
              <a:t>13</a:t>
            </a:fld>
            <a:endParaRPr lang="en-GB"/>
          </a:p>
        </p:txBody>
      </p:sp>
    </p:spTree>
    <p:extLst>
      <p:ext uri="{BB962C8B-B14F-4D97-AF65-F5344CB8AC3E}">
        <p14:creationId xmlns:p14="http://schemas.microsoft.com/office/powerpoint/2010/main" val="4145644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1,498 views!  (The link to the blog is at the end of this presentation with my contact details)</a:t>
            </a:r>
            <a:endParaRPr lang="en-GB" dirty="0"/>
          </a:p>
        </p:txBody>
      </p:sp>
      <p:sp>
        <p:nvSpPr>
          <p:cNvPr id="4" name="Slide Number Placeholder 3"/>
          <p:cNvSpPr>
            <a:spLocks noGrp="1"/>
          </p:cNvSpPr>
          <p:nvPr>
            <p:ph type="sldNum" sz="quarter" idx="10"/>
          </p:nvPr>
        </p:nvSpPr>
        <p:spPr/>
        <p:txBody>
          <a:bodyPr/>
          <a:lstStyle/>
          <a:p>
            <a:fld id="{AEFC82A6-5E55-42BA-AB2F-497BDC679BE0}" type="slidenum">
              <a:rPr lang="en-GB" smtClean="0"/>
              <a:t>14</a:t>
            </a:fld>
            <a:endParaRPr lang="en-GB"/>
          </a:p>
        </p:txBody>
      </p:sp>
    </p:spTree>
    <p:extLst>
      <p:ext uri="{BB962C8B-B14F-4D97-AF65-F5344CB8AC3E}">
        <p14:creationId xmlns:p14="http://schemas.microsoft.com/office/powerpoint/2010/main" val="2208853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Reports are shared in meetings and with commissioners</a:t>
            </a:r>
          </a:p>
          <a:p>
            <a:r>
              <a:rPr lang="en-GB" dirty="0" smtClean="0"/>
              <a:t>Although it is anonymous,</a:t>
            </a:r>
            <a:r>
              <a:rPr lang="en-GB" baseline="0" dirty="0" smtClean="0"/>
              <a:t> individual staff can often identify scenarios they were involved in and will discuss these with the manager before a response is submitted</a:t>
            </a:r>
            <a:endParaRPr lang="en-GB" dirty="0"/>
          </a:p>
        </p:txBody>
      </p:sp>
      <p:sp>
        <p:nvSpPr>
          <p:cNvPr id="4" name="Slide Number Placeholder 3"/>
          <p:cNvSpPr>
            <a:spLocks noGrp="1"/>
          </p:cNvSpPr>
          <p:nvPr>
            <p:ph type="sldNum" sz="quarter" idx="10"/>
          </p:nvPr>
        </p:nvSpPr>
        <p:spPr/>
        <p:txBody>
          <a:bodyPr/>
          <a:lstStyle/>
          <a:p>
            <a:fld id="{AEFC82A6-5E55-42BA-AB2F-497BDC679BE0}" type="slidenum">
              <a:rPr lang="en-GB" smtClean="0"/>
              <a:t>15</a:t>
            </a:fld>
            <a:endParaRPr lang="en-GB"/>
          </a:p>
        </p:txBody>
      </p:sp>
    </p:spTree>
    <p:extLst>
      <p:ext uri="{BB962C8B-B14F-4D97-AF65-F5344CB8AC3E}">
        <p14:creationId xmlns:p14="http://schemas.microsoft.com/office/powerpoint/2010/main" val="236949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Telephone system – we can now see how many calls are waiting, how long calls are taking to answer, and patients are told which queue position they</a:t>
            </a:r>
            <a:r>
              <a:rPr lang="en-GB" baseline="0" dirty="0" smtClean="0"/>
              <a:t> are in.  Significantly reduced the number of complaints and negative Care Opinion feedback over the past 9 months.</a:t>
            </a:r>
            <a:endParaRPr lang="en-GB" dirty="0" smtClean="0"/>
          </a:p>
          <a:p>
            <a:r>
              <a:rPr lang="en-GB" dirty="0" smtClean="0"/>
              <a:t>Covid</a:t>
            </a:r>
            <a:r>
              <a:rPr lang="en-GB" baseline="0" dirty="0" smtClean="0"/>
              <a:t> – massive impact on services changing the way we structured our clinics.  Moved away from face to face appointments to everyone having a triage phone call first and only patients who need to come into clinic had face to face follow up appointments.  Worked well in the first couple of years of </a:t>
            </a:r>
            <a:r>
              <a:rPr lang="en-GB" baseline="0" dirty="0" err="1" smtClean="0"/>
              <a:t>covid</a:t>
            </a:r>
            <a:r>
              <a:rPr lang="en-GB" baseline="0" dirty="0" smtClean="0"/>
              <a:t> but recognised that we needed to move back to pre-</a:t>
            </a:r>
            <a:r>
              <a:rPr lang="en-GB" baseline="0" dirty="0" err="1" smtClean="0"/>
              <a:t>covid</a:t>
            </a:r>
            <a:r>
              <a:rPr lang="en-GB" baseline="0" dirty="0" smtClean="0"/>
              <a:t> service levels.  Appointment availability is improving (but demand is increasing!) – comment around contraception activity in particular.  Walk in has taken pressure of the phone system which also benefits point one above</a:t>
            </a:r>
            <a:r>
              <a:rPr lang="en-GB" baseline="0" dirty="0" smtClean="0"/>
              <a:t>.</a:t>
            </a:r>
          </a:p>
          <a:p>
            <a:endParaRPr lang="en-GB" baseline="0" dirty="0" smtClean="0"/>
          </a:p>
          <a:p>
            <a:r>
              <a:rPr lang="en-GB" baseline="0" dirty="0" smtClean="0"/>
              <a:t>One further change proposed is around the text messages we send to our HIV positive service users who have a separate text message to identify feedback from this group – they have asked that reference to their HIV status in a text message isn’t appropriate, so we are looking at ways to improve this.  Also, because their care is lifelong, we have identified that this group of service users are less inclined to ‘tell their story’ so we want to look at ways to encourage feedback in different ways.</a:t>
            </a:r>
            <a:endParaRPr lang="en-GB" dirty="0"/>
          </a:p>
        </p:txBody>
      </p:sp>
      <p:sp>
        <p:nvSpPr>
          <p:cNvPr id="4" name="Slide Number Placeholder 3"/>
          <p:cNvSpPr>
            <a:spLocks noGrp="1"/>
          </p:cNvSpPr>
          <p:nvPr>
            <p:ph type="sldNum" sz="quarter" idx="10"/>
          </p:nvPr>
        </p:nvSpPr>
        <p:spPr/>
        <p:txBody>
          <a:bodyPr/>
          <a:lstStyle/>
          <a:p>
            <a:fld id="{AEFC82A6-5E55-42BA-AB2F-497BDC679BE0}" type="slidenum">
              <a:rPr lang="en-GB" smtClean="0"/>
              <a:t>16</a:t>
            </a:fld>
            <a:endParaRPr lang="en-GB"/>
          </a:p>
        </p:txBody>
      </p:sp>
    </p:spTree>
    <p:extLst>
      <p:ext uri="{BB962C8B-B14F-4D97-AF65-F5344CB8AC3E}">
        <p14:creationId xmlns:p14="http://schemas.microsoft.com/office/powerpoint/2010/main" val="1391309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a:t>
            </a:r>
            <a:r>
              <a:rPr lang="en-GB" baseline="0" dirty="0" smtClean="0"/>
              <a:t> of the team, Andrew, is with us today – he does a really good job to make responses individual to the service user and pertinent to the comments being made.</a:t>
            </a:r>
          </a:p>
          <a:p>
            <a:r>
              <a:rPr lang="en-GB" baseline="0" dirty="0" smtClean="0"/>
              <a:t>Where staff members are named specifically, this is passed onto the staff members concerned.</a:t>
            </a:r>
            <a:endParaRPr lang="en-GB" dirty="0"/>
          </a:p>
        </p:txBody>
      </p:sp>
      <p:sp>
        <p:nvSpPr>
          <p:cNvPr id="4" name="Slide Number Placeholder 3"/>
          <p:cNvSpPr>
            <a:spLocks noGrp="1"/>
          </p:cNvSpPr>
          <p:nvPr>
            <p:ph type="sldNum" sz="quarter" idx="10"/>
          </p:nvPr>
        </p:nvSpPr>
        <p:spPr/>
        <p:txBody>
          <a:bodyPr/>
          <a:lstStyle/>
          <a:p>
            <a:fld id="{AEFC82A6-5E55-42BA-AB2F-497BDC679BE0}" type="slidenum">
              <a:rPr lang="en-GB" smtClean="0"/>
              <a:t>17</a:t>
            </a:fld>
            <a:endParaRPr lang="en-GB"/>
          </a:p>
        </p:txBody>
      </p:sp>
    </p:spTree>
    <p:extLst>
      <p:ext uri="{BB962C8B-B14F-4D97-AF65-F5344CB8AC3E}">
        <p14:creationId xmlns:p14="http://schemas.microsoft.com/office/powerpoint/2010/main" val="4146866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FC82A6-5E55-42BA-AB2F-497BDC679BE0}" type="slidenum">
              <a:rPr lang="en-GB" smtClean="0"/>
              <a:t>18</a:t>
            </a:fld>
            <a:endParaRPr lang="en-GB"/>
          </a:p>
        </p:txBody>
      </p:sp>
    </p:spTree>
    <p:extLst>
      <p:ext uri="{BB962C8B-B14F-4D97-AF65-F5344CB8AC3E}">
        <p14:creationId xmlns:p14="http://schemas.microsoft.com/office/powerpoint/2010/main" val="619053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next slide</a:t>
            </a:r>
            <a:endParaRPr lang="en-GB" dirty="0"/>
          </a:p>
        </p:txBody>
      </p:sp>
      <p:sp>
        <p:nvSpPr>
          <p:cNvPr id="4" name="Slide Number Placeholder 3"/>
          <p:cNvSpPr>
            <a:spLocks noGrp="1"/>
          </p:cNvSpPr>
          <p:nvPr>
            <p:ph type="sldNum" sz="quarter" idx="10"/>
          </p:nvPr>
        </p:nvSpPr>
        <p:spPr/>
        <p:txBody>
          <a:bodyPr/>
          <a:lstStyle/>
          <a:p>
            <a:fld id="{AEFC82A6-5E55-42BA-AB2F-497BDC679BE0}" type="slidenum">
              <a:rPr lang="en-GB" smtClean="0"/>
              <a:t>19</a:t>
            </a:fld>
            <a:endParaRPr lang="en-GB"/>
          </a:p>
        </p:txBody>
      </p:sp>
    </p:spTree>
    <p:extLst>
      <p:ext uri="{BB962C8B-B14F-4D97-AF65-F5344CB8AC3E}">
        <p14:creationId xmlns:p14="http://schemas.microsoft.com/office/powerpoint/2010/main" val="4189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Summary of content</a:t>
            </a:r>
            <a:endParaRPr lang="en-GB" dirty="0"/>
          </a:p>
        </p:txBody>
      </p:sp>
      <p:sp>
        <p:nvSpPr>
          <p:cNvPr id="4" name="Slide Number Placeholder 3"/>
          <p:cNvSpPr>
            <a:spLocks noGrp="1"/>
          </p:cNvSpPr>
          <p:nvPr>
            <p:ph type="sldNum" sz="quarter" idx="10"/>
          </p:nvPr>
        </p:nvSpPr>
        <p:spPr/>
        <p:txBody>
          <a:bodyPr/>
          <a:lstStyle/>
          <a:p>
            <a:fld id="{AEFC82A6-5E55-42BA-AB2F-497BDC679BE0}" type="slidenum">
              <a:rPr lang="en-GB" smtClean="0"/>
              <a:t>2</a:t>
            </a:fld>
            <a:endParaRPr lang="en-GB"/>
          </a:p>
        </p:txBody>
      </p:sp>
    </p:spTree>
    <p:extLst>
      <p:ext uri="{BB962C8B-B14F-4D97-AF65-F5344CB8AC3E}">
        <p14:creationId xmlns:p14="http://schemas.microsoft.com/office/powerpoint/2010/main" val="31678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Quarterly</a:t>
            </a:r>
            <a:r>
              <a:rPr lang="en-GB" baseline="0" dirty="0" smtClean="0"/>
              <a:t> summary of key words used by service users – shared with staff and commissioners, put on noticeboards.</a:t>
            </a:r>
            <a:endParaRPr lang="en-GB" dirty="0"/>
          </a:p>
        </p:txBody>
      </p:sp>
      <p:sp>
        <p:nvSpPr>
          <p:cNvPr id="4" name="Slide Number Placeholder 3"/>
          <p:cNvSpPr>
            <a:spLocks noGrp="1"/>
          </p:cNvSpPr>
          <p:nvPr>
            <p:ph type="sldNum" sz="quarter" idx="10"/>
          </p:nvPr>
        </p:nvSpPr>
        <p:spPr/>
        <p:txBody>
          <a:bodyPr/>
          <a:lstStyle/>
          <a:p>
            <a:fld id="{AEFC82A6-5E55-42BA-AB2F-497BDC679BE0}" type="slidenum">
              <a:rPr lang="en-GB" smtClean="0"/>
              <a:t>20</a:t>
            </a:fld>
            <a:endParaRPr lang="en-GB"/>
          </a:p>
        </p:txBody>
      </p:sp>
    </p:spTree>
    <p:extLst>
      <p:ext uri="{BB962C8B-B14F-4D97-AF65-F5344CB8AC3E}">
        <p14:creationId xmlns:p14="http://schemas.microsoft.com/office/powerpoint/2010/main" val="1220896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final endorsement of</a:t>
            </a:r>
            <a:r>
              <a:rPr lang="en-GB" baseline="0" dirty="0" smtClean="0"/>
              <a:t> how positive Care Opinion makes us all feel!!</a:t>
            </a:r>
            <a:endParaRPr lang="en-GB" dirty="0"/>
          </a:p>
        </p:txBody>
      </p:sp>
      <p:sp>
        <p:nvSpPr>
          <p:cNvPr id="4" name="Slide Number Placeholder 3"/>
          <p:cNvSpPr>
            <a:spLocks noGrp="1"/>
          </p:cNvSpPr>
          <p:nvPr>
            <p:ph type="sldNum" sz="quarter" idx="10"/>
          </p:nvPr>
        </p:nvSpPr>
        <p:spPr/>
        <p:txBody>
          <a:bodyPr/>
          <a:lstStyle/>
          <a:p>
            <a:fld id="{AEFC82A6-5E55-42BA-AB2F-497BDC679BE0}" type="slidenum">
              <a:rPr lang="en-GB" smtClean="0"/>
              <a:t>21</a:t>
            </a:fld>
            <a:endParaRPr lang="en-GB"/>
          </a:p>
        </p:txBody>
      </p:sp>
    </p:spTree>
    <p:extLst>
      <p:ext uri="{BB962C8B-B14F-4D97-AF65-F5344CB8AC3E}">
        <p14:creationId xmlns:p14="http://schemas.microsoft.com/office/powerpoint/2010/main" val="1309798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I’ve included the link</a:t>
            </a:r>
            <a:r>
              <a:rPr lang="en-GB" baseline="0" dirty="0" smtClean="0"/>
              <a:t> to my blog, if anyone is interested in reading it!</a:t>
            </a:r>
            <a:endParaRPr lang="en-GB" dirty="0"/>
          </a:p>
        </p:txBody>
      </p:sp>
      <p:sp>
        <p:nvSpPr>
          <p:cNvPr id="4" name="Slide Number Placeholder 3"/>
          <p:cNvSpPr>
            <a:spLocks noGrp="1"/>
          </p:cNvSpPr>
          <p:nvPr>
            <p:ph type="sldNum" sz="quarter" idx="10"/>
          </p:nvPr>
        </p:nvSpPr>
        <p:spPr/>
        <p:txBody>
          <a:bodyPr/>
          <a:lstStyle/>
          <a:p>
            <a:fld id="{AEFC82A6-5E55-42BA-AB2F-497BDC679BE0}" type="slidenum">
              <a:rPr lang="en-GB" smtClean="0"/>
              <a:t>22</a:t>
            </a:fld>
            <a:endParaRPr lang="en-GB"/>
          </a:p>
        </p:txBody>
      </p:sp>
    </p:spTree>
    <p:extLst>
      <p:ext uri="{BB962C8B-B14F-4D97-AF65-F5344CB8AC3E}">
        <p14:creationId xmlns:p14="http://schemas.microsoft.com/office/powerpoint/2010/main" val="14000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Background to MPFT – </a:t>
            </a:r>
            <a:r>
              <a:rPr lang="en-GB" dirty="0" smtClean="0"/>
              <a:t>MPFT is a </a:t>
            </a:r>
            <a:r>
              <a:rPr lang="en-GB" dirty="0" smtClean="0"/>
              <a:t>foundation Trust offering a </a:t>
            </a:r>
            <a:r>
              <a:rPr lang="en-GB" dirty="0" smtClean="0"/>
              <a:t>wide range</a:t>
            </a:r>
            <a:r>
              <a:rPr lang="en-GB" baseline="0" dirty="0" smtClean="0"/>
              <a:t> </a:t>
            </a:r>
            <a:r>
              <a:rPr lang="en-GB" baseline="0" dirty="0" smtClean="0"/>
              <a:t>of physical and mental health services across the </a:t>
            </a:r>
            <a:r>
              <a:rPr lang="en-GB" baseline="0" dirty="0" smtClean="0"/>
              <a:t>country.</a:t>
            </a:r>
            <a:endParaRPr lang="en-GB" dirty="0"/>
          </a:p>
        </p:txBody>
      </p:sp>
      <p:sp>
        <p:nvSpPr>
          <p:cNvPr id="4" name="Slide Number Placeholder 3"/>
          <p:cNvSpPr>
            <a:spLocks noGrp="1"/>
          </p:cNvSpPr>
          <p:nvPr>
            <p:ph type="sldNum" sz="quarter" idx="10"/>
          </p:nvPr>
        </p:nvSpPr>
        <p:spPr/>
        <p:txBody>
          <a:bodyPr/>
          <a:lstStyle/>
          <a:p>
            <a:fld id="{AEFC82A6-5E55-42BA-AB2F-497BDC679BE0}" type="slidenum">
              <a:rPr lang="en-GB" smtClean="0"/>
              <a:t>3</a:t>
            </a:fld>
            <a:endParaRPr lang="en-GB"/>
          </a:p>
        </p:txBody>
      </p:sp>
    </p:spTree>
    <p:extLst>
      <p:ext uri="{BB962C8B-B14F-4D97-AF65-F5344CB8AC3E}">
        <p14:creationId xmlns:p14="http://schemas.microsoft.com/office/powerpoint/2010/main" val="245026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full range of sexual health services commissioned</a:t>
            </a:r>
            <a:r>
              <a:rPr lang="en-GB" baseline="0" dirty="0" smtClean="0"/>
              <a:t> by local authorities and NHSE</a:t>
            </a:r>
            <a:endParaRPr lang="en-GB" dirty="0"/>
          </a:p>
        </p:txBody>
      </p:sp>
      <p:sp>
        <p:nvSpPr>
          <p:cNvPr id="4" name="Slide Number Placeholder 3"/>
          <p:cNvSpPr>
            <a:spLocks noGrp="1"/>
          </p:cNvSpPr>
          <p:nvPr>
            <p:ph type="sldNum" sz="quarter" idx="10"/>
          </p:nvPr>
        </p:nvSpPr>
        <p:spPr/>
        <p:txBody>
          <a:bodyPr/>
          <a:lstStyle/>
          <a:p>
            <a:fld id="{AEFC82A6-5E55-42BA-AB2F-497BDC679BE0}" type="slidenum">
              <a:rPr lang="en-GB" smtClean="0"/>
              <a:t>4</a:t>
            </a:fld>
            <a:endParaRPr lang="en-GB"/>
          </a:p>
        </p:txBody>
      </p:sp>
    </p:spTree>
    <p:extLst>
      <p:ext uri="{BB962C8B-B14F-4D97-AF65-F5344CB8AC3E}">
        <p14:creationId xmlns:p14="http://schemas.microsoft.com/office/powerpoint/2010/main" val="1944184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mentioned it had gone from strength</a:t>
            </a:r>
            <a:r>
              <a:rPr lang="en-GB" baseline="0" dirty="0" smtClean="0"/>
              <a:t> to strength and these are the numbers as of last week, representing just over 2 years of stories</a:t>
            </a:r>
            <a:endParaRPr lang="en-GB" dirty="0"/>
          </a:p>
        </p:txBody>
      </p:sp>
      <p:sp>
        <p:nvSpPr>
          <p:cNvPr id="4" name="Slide Number Placeholder 3"/>
          <p:cNvSpPr>
            <a:spLocks noGrp="1"/>
          </p:cNvSpPr>
          <p:nvPr>
            <p:ph type="sldNum" sz="quarter" idx="10"/>
          </p:nvPr>
        </p:nvSpPr>
        <p:spPr/>
        <p:txBody>
          <a:bodyPr/>
          <a:lstStyle/>
          <a:p>
            <a:fld id="{AEFC82A6-5E55-42BA-AB2F-497BDC679BE0}" type="slidenum">
              <a:rPr lang="en-GB" smtClean="0"/>
              <a:t>5</a:t>
            </a:fld>
            <a:endParaRPr lang="en-GB"/>
          </a:p>
        </p:txBody>
      </p:sp>
    </p:spTree>
    <p:extLst>
      <p:ext uri="{BB962C8B-B14F-4D97-AF65-F5344CB8AC3E}">
        <p14:creationId xmlns:p14="http://schemas.microsoft.com/office/powerpoint/2010/main" val="179851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looked at a wide</a:t>
            </a:r>
            <a:r>
              <a:rPr lang="en-GB" baseline="0" dirty="0" smtClean="0"/>
              <a:t> range of tools to help us promote Care Opinion and encourage feedback.</a:t>
            </a:r>
          </a:p>
          <a:p>
            <a:r>
              <a:rPr lang="en-GB" baseline="0" dirty="0" smtClean="0"/>
              <a:t>As well as advertising on social media, we use Twitter and Instagram to feedback some of our key positive stories</a:t>
            </a:r>
            <a:endParaRPr lang="en-GB" dirty="0"/>
          </a:p>
        </p:txBody>
      </p:sp>
      <p:sp>
        <p:nvSpPr>
          <p:cNvPr id="4" name="Slide Number Placeholder 3"/>
          <p:cNvSpPr>
            <a:spLocks noGrp="1"/>
          </p:cNvSpPr>
          <p:nvPr>
            <p:ph type="sldNum" sz="quarter" idx="10"/>
          </p:nvPr>
        </p:nvSpPr>
        <p:spPr/>
        <p:txBody>
          <a:bodyPr/>
          <a:lstStyle/>
          <a:p>
            <a:fld id="{AEFC82A6-5E55-42BA-AB2F-497BDC679BE0}" type="slidenum">
              <a:rPr lang="en-GB" smtClean="0"/>
              <a:t>6</a:t>
            </a:fld>
            <a:endParaRPr lang="en-GB"/>
          </a:p>
        </p:txBody>
      </p:sp>
    </p:spTree>
    <p:extLst>
      <p:ext uri="{BB962C8B-B14F-4D97-AF65-F5344CB8AC3E}">
        <p14:creationId xmlns:p14="http://schemas.microsoft.com/office/powerpoint/2010/main" val="4203198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an example of a poster we use in clinic with the QR code for easy access (the QR code is specific to each clinic)</a:t>
            </a:r>
            <a:endParaRPr lang="en-GB" dirty="0"/>
          </a:p>
        </p:txBody>
      </p:sp>
      <p:sp>
        <p:nvSpPr>
          <p:cNvPr id="4" name="Slide Number Placeholder 3"/>
          <p:cNvSpPr>
            <a:spLocks noGrp="1"/>
          </p:cNvSpPr>
          <p:nvPr>
            <p:ph type="sldNum" sz="quarter" idx="10"/>
          </p:nvPr>
        </p:nvSpPr>
        <p:spPr/>
        <p:txBody>
          <a:bodyPr/>
          <a:lstStyle/>
          <a:p>
            <a:fld id="{AEFC82A6-5E55-42BA-AB2F-497BDC679BE0}" type="slidenum">
              <a:rPr lang="en-GB" smtClean="0"/>
              <a:t>7</a:t>
            </a:fld>
            <a:endParaRPr lang="en-GB"/>
          </a:p>
        </p:txBody>
      </p:sp>
    </p:spTree>
    <p:extLst>
      <p:ext uri="{BB962C8B-B14F-4D97-AF65-F5344CB8AC3E}">
        <p14:creationId xmlns:p14="http://schemas.microsoft.com/office/powerpoint/2010/main" val="3906689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Thanks to Andrew, who has</a:t>
            </a:r>
            <a:r>
              <a:rPr lang="en-GB" baseline="0" dirty="0" smtClean="0"/>
              <a:t> joined this conference today as he was instrumental in putting this display board together in our Stafford clinic!</a:t>
            </a:r>
            <a:endParaRPr lang="en-GB" dirty="0"/>
          </a:p>
        </p:txBody>
      </p:sp>
      <p:sp>
        <p:nvSpPr>
          <p:cNvPr id="4" name="Slide Number Placeholder 3"/>
          <p:cNvSpPr>
            <a:spLocks noGrp="1"/>
          </p:cNvSpPr>
          <p:nvPr>
            <p:ph type="sldNum" sz="quarter" idx="10"/>
          </p:nvPr>
        </p:nvSpPr>
        <p:spPr/>
        <p:txBody>
          <a:bodyPr/>
          <a:lstStyle/>
          <a:p>
            <a:fld id="{AEFC82A6-5E55-42BA-AB2F-497BDC679BE0}" type="slidenum">
              <a:rPr lang="en-GB" smtClean="0"/>
              <a:t>8</a:t>
            </a:fld>
            <a:endParaRPr lang="en-GB"/>
          </a:p>
        </p:txBody>
      </p:sp>
    </p:spTree>
    <p:extLst>
      <p:ext uri="{BB962C8B-B14F-4D97-AF65-F5344CB8AC3E}">
        <p14:creationId xmlns:p14="http://schemas.microsoft.com/office/powerpoint/2010/main" val="2607903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EFC82A6-5E55-42BA-AB2F-497BDC679BE0}" type="slidenum">
              <a:rPr lang="en-GB" smtClean="0"/>
              <a:t>9</a:t>
            </a:fld>
            <a:endParaRPr lang="en-GB"/>
          </a:p>
        </p:txBody>
      </p:sp>
    </p:spTree>
    <p:extLst>
      <p:ext uri="{BB962C8B-B14F-4D97-AF65-F5344CB8AC3E}">
        <p14:creationId xmlns:p14="http://schemas.microsoft.com/office/powerpoint/2010/main" val="2899740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54443"/>
            <a:ext cx="9144000"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73411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D750372-5151-4312-8BA0-966577997649}"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1A815-8193-4E00-AFE4-FFFFC2947327}" type="slidenum">
              <a:rPr lang="en-GB" smtClean="0"/>
              <a:t>‹#›</a:t>
            </a:fld>
            <a:endParaRPr lang="en-GB"/>
          </a:p>
        </p:txBody>
      </p:sp>
    </p:spTree>
    <p:extLst>
      <p:ext uri="{BB962C8B-B14F-4D97-AF65-F5344CB8AC3E}">
        <p14:creationId xmlns:p14="http://schemas.microsoft.com/office/powerpoint/2010/main" val="2887257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750372-5151-4312-8BA0-966577997649}"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1A815-8193-4E00-AFE4-FFFFC2947327}" type="slidenum">
              <a:rPr lang="en-GB" smtClean="0"/>
              <a:t>‹#›</a:t>
            </a:fld>
            <a:endParaRPr lang="en-GB"/>
          </a:p>
        </p:txBody>
      </p:sp>
    </p:spTree>
    <p:extLst>
      <p:ext uri="{BB962C8B-B14F-4D97-AF65-F5344CB8AC3E}">
        <p14:creationId xmlns:p14="http://schemas.microsoft.com/office/powerpoint/2010/main" val="305942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280159"/>
            <a:ext cx="2628900" cy="489680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280159"/>
            <a:ext cx="7734300" cy="4896803"/>
          </a:xfrm>
        </p:spPr>
        <p:txBody>
          <a:bodyPr vert="eaVert"/>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0D750372-5151-4312-8BA0-966577997649}"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1A815-8193-4E00-AFE4-FFFFC2947327}" type="slidenum">
              <a:rPr lang="en-GB" smtClean="0"/>
              <a:t>‹#›</a:t>
            </a:fld>
            <a:endParaRPr lang="en-GB"/>
          </a:p>
        </p:txBody>
      </p:sp>
    </p:spTree>
    <p:extLst>
      <p:ext uri="{BB962C8B-B14F-4D97-AF65-F5344CB8AC3E}">
        <p14:creationId xmlns:p14="http://schemas.microsoft.com/office/powerpoint/2010/main" val="323953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750372-5151-4312-8BA0-966577997649}"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1A815-8193-4E00-AFE4-FFFFC2947327}" type="slidenum">
              <a:rPr lang="en-GB" smtClean="0"/>
              <a:t>‹#›</a:t>
            </a:fld>
            <a:endParaRPr lang="en-GB"/>
          </a:p>
        </p:txBody>
      </p:sp>
    </p:spTree>
    <p:extLst>
      <p:ext uri="{BB962C8B-B14F-4D97-AF65-F5344CB8AC3E}">
        <p14:creationId xmlns:p14="http://schemas.microsoft.com/office/powerpoint/2010/main" val="2483434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750372-5151-4312-8BA0-966577997649}" type="datetimeFigureOut">
              <a:rPr lang="en-GB" smtClean="0"/>
              <a:t>12/05/2023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01A815-8193-4E00-AFE4-FFFFC2947327}" type="slidenum">
              <a:rPr lang="en-GB" smtClean="0"/>
              <a:t>‹#›</a:t>
            </a:fld>
            <a:endParaRPr lang="en-GB"/>
          </a:p>
        </p:txBody>
      </p:sp>
    </p:spTree>
    <p:extLst>
      <p:ext uri="{BB962C8B-B14F-4D97-AF65-F5344CB8AC3E}">
        <p14:creationId xmlns:p14="http://schemas.microsoft.com/office/powerpoint/2010/main" val="323906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2605087"/>
            <a:ext cx="5181600" cy="35718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72200" y="2605087"/>
            <a:ext cx="5181600" cy="35718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D750372-5151-4312-8BA0-966577997649}"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1A815-8193-4E00-AFE4-FFFFC2947327}" type="slidenum">
              <a:rPr lang="en-GB" smtClean="0"/>
              <a:t>‹#›</a:t>
            </a:fld>
            <a:endParaRPr lang="en-GB"/>
          </a:p>
        </p:txBody>
      </p:sp>
    </p:spTree>
    <p:extLst>
      <p:ext uri="{BB962C8B-B14F-4D97-AF65-F5344CB8AC3E}">
        <p14:creationId xmlns:p14="http://schemas.microsoft.com/office/powerpoint/2010/main" val="271622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7088" y="12795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27088" y="25955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3419475"/>
            <a:ext cx="5157787" cy="27701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59500" y="25955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419475"/>
            <a:ext cx="5183188" cy="27701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0D750372-5151-4312-8BA0-966577997649}" type="datetimeFigureOut">
              <a:rPr lang="en-GB" smtClean="0"/>
              <a:t>12/05/2023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01A815-8193-4E00-AFE4-FFFFC2947327}" type="slidenum">
              <a:rPr lang="en-GB" smtClean="0"/>
              <a:t>‹#›</a:t>
            </a:fld>
            <a:endParaRPr lang="en-GB"/>
          </a:p>
        </p:txBody>
      </p:sp>
    </p:spTree>
    <p:extLst>
      <p:ext uri="{BB962C8B-B14F-4D97-AF65-F5344CB8AC3E}">
        <p14:creationId xmlns:p14="http://schemas.microsoft.com/office/powerpoint/2010/main" val="768663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D750372-5151-4312-8BA0-966577997649}" type="datetimeFigureOut">
              <a:rPr lang="en-GB" smtClean="0"/>
              <a:t>12/05/2023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01A815-8193-4E00-AFE4-FFFFC2947327}" type="slidenum">
              <a:rPr lang="en-GB" smtClean="0"/>
              <a:t>‹#›</a:t>
            </a:fld>
            <a:endParaRPr lang="en-GB"/>
          </a:p>
        </p:txBody>
      </p:sp>
    </p:spTree>
    <p:extLst>
      <p:ext uri="{BB962C8B-B14F-4D97-AF65-F5344CB8AC3E}">
        <p14:creationId xmlns:p14="http://schemas.microsoft.com/office/powerpoint/2010/main" val="3919763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50372-5151-4312-8BA0-966577997649}" type="datetimeFigureOut">
              <a:rPr lang="en-GB" smtClean="0"/>
              <a:t>12/05/2023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01A815-8193-4E00-AFE4-FFFFC2947327}" type="slidenum">
              <a:rPr lang="en-GB" smtClean="0"/>
              <a:t>‹#›</a:t>
            </a:fld>
            <a:endParaRPr lang="en-GB"/>
          </a:p>
        </p:txBody>
      </p:sp>
    </p:spTree>
    <p:extLst>
      <p:ext uri="{BB962C8B-B14F-4D97-AF65-F5344CB8AC3E}">
        <p14:creationId xmlns:p14="http://schemas.microsoft.com/office/powerpoint/2010/main" val="2770697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90320"/>
            <a:ext cx="3932237"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1290320"/>
            <a:ext cx="6172200" cy="45707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2890520"/>
            <a:ext cx="3932237" cy="297846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0D750372-5151-4312-8BA0-966577997649}"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1A815-8193-4E00-AFE4-FFFFC2947327}" type="slidenum">
              <a:rPr lang="en-GB" smtClean="0"/>
              <a:t>‹#›</a:t>
            </a:fld>
            <a:endParaRPr lang="en-GB"/>
          </a:p>
        </p:txBody>
      </p:sp>
    </p:spTree>
    <p:extLst>
      <p:ext uri="{BB962C8B-B14F-4D97-AF65-F5344CB8AC3E}">
        <p14:creationId xmlns:p14="http://schemas.microsoft.com/office/powerpoint/2010/main" val="316954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285240"/>
            <a:ext cx="3932237"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1285240"/>
            <a:ext cx="6172200" cy="45758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885440"/>
            <a:ext cx="3932237" cy="29835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750372-5151-4312-8BA0-966577997649}" type="datetimeFigureOut">
              <a:rPr lang="en-GB" smtClean="0"/>
              <a:t>12/05/2023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01A815-8193-4E00-AFE4-FFFFC2947327}" type="slidenum">
              <a:rPr lang="en-GB" smtClean="0"/>
              <a:t>‹#›</a:t>
            </a:fld>
            <a:endParaRPr lang="en-GB"/>
          </a:p>
        </p:txBody>
      </p:sp>
    </p:spTree>
    <p:extLst>
      <p:ext uri="{BB962C8B-B14F-4D97-AF65-F5344CB8AC3E}">
        <p14:creationId xmlns:p14="http://schemas.microsoft.com/office/powerpoint/2010/main" val="1439633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795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2605088"/>
            <a:ext cx="10515600" cy="357187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50372-5151-4312-8BA0-966577997649}" type="datetimeFigureOut">
              <a:rPr lang="en-GB" smtClean="0"/>
              <a:t>12/05/2023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1A815-8193-4E00-AFE4-FFFFC2947327}" type="slidenum">
              <a:rPr lang="en-GB" smtClean="0"/>
              <a:t>‹#›</a:t>
            </a:fld>
            <a:endParaRPr lang="en-GB"/>
          </a:p>
        </p:txBody>
      </p:sp>
    </p:spTree>
    <p:extLst>
      <p:ext uri="{BB962C8B-B14F-4D97-AF65-F5344CB8AC3E}">
        <p14:creationId xmlns:p14="http://schemas.microsoft.com/office/powerpoint/2010/main" val="1591652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reopinion.org.uk/kiosk/rrex4-sexual-health-services-nss?fft=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JuliaC.Barraclough@mpft,nhs.uk" TargetMode="External"/><Relationship Id="rId7" Type="http://schemas.openxmlformats.org/officeDocument/2006/relationships/hyperlink" Target="https://www.careopinion.org.uk/blogposts/957/celebrating-1st-year-of-online-feedback-within-sexual-health"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twitter.com/OpenClinicNHS" TargetMode="External"/><Relationship Id="rId5" Type="http://schemas.openxmlformats.org/officeDocument/2006/relationships/hyperlink" Target="https://www.facebook.com/OpenClinicorguk" TargetMode="External"/><Relationship Id="rId10" Type="http://schemas.openxmlformats.org/officeDocument/2006/relationships/image" Target="../media/image19.png"/><Relationship Id="rId4" Type="http://schemas.openxmlformats.org/officeDocument/2006/relationships/hyperlink" Target="http://www.openclinic.org.uk/" TargetMode="External"/><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58856"/>
            <a:ext cx="9144000" cy="1151714"/>
          </a:xfrm>
        </p:spPr>
        <p:txBody>
          <a:bodyPr/>
          <a:lstStyle/>
          <a:p>
            <a:r>
              <a:rPr lang="en-GB" b="1" dirty="0" smtClean="0"/>
              <a:t>Care Opinion</a:t>
            </a:r>
            <a:endParaRPr lang="en-GB" b="1" dirty="0"/>
          </a:p>
        </p:txBody>
      </p:sp>
      <p:sp>
        <p:nvSpPr>
          <p:cNvPr id="3" name="Subtitle 2"/>
          <p:cNvSpPr>
            <a:spLocks noGrp="1"/>
          </p:cNvSpPr>
          <p:nvPr>
            <p:ph type="subTitle" idx="1"/>
          </p:nvPr>
        </p:nvSpPr>
        <p:spPr>
          <a:xfrm>
            <a:off x="1576939" y="2889534"/>
            <a:ext cx="9144000" cy="3557448"/>
          </a:xfrm>
        </p:spPr>
        <p:txBody>
          <a:bodyPr>
            <a:normAutofit fontScale="55000" lnSpcReduction="20000"/>
          </a:bodyPr>
          <a:lstStyle/>
          <a:p>
            <a:r>
              <a:rPr lang="en-GB" sz="5800" b="1" dirty="0" smtClean="0"/>
              <a:t>‘The Ripple Effect’</a:t>
            </a:r>
          </a:p>
          <a:p>
            <a:endParaRPr lang="en-GB" sz="4400" b="1" dirty="0" smtClean="0"/>
          </a:p>
          <a:p>
            <a:r>
              <a:rPr lang="en-GB" sz="5100" b="1" dirty="0" smtClean="0"/>
              <a:t>How Sexual Health Services are using </a:t>
            </a:r>
            <a:endParaRPr lang="en-GB" sz="5100" b="1" dirty="0" smtClean="0"/>
          </a:p>
          <a:p>
            <a:r>
              <a:rPr lang="en-GB" sz="5100" b="1" dirty="0" smtClean="0"/>
              <a:t>Care </a:t>
            </a:r>
            <a:r>
              <a:rPr lang="en-GB" sz="5100" b="1" dirty="0" smtClean="0"/>
              <a:t>Opinion to Encourage Feedback and use it for </a:t>
            </a:r>
            <a:endParaRPr lang="en-GB" sz="5100" b="1" dirty="0" smtClean="0"/>
          </a:p>
          <a:p>
            <a:r>
              <a:rPr lang="en-GB" sz="5100" b="1" dirty="0" smtClean="0"/>
              <a:t>Learning </a:t>
            </a:r>
            <a:r>
              <a:rPr lang="en-GB" sz="5100" b="1" dirty="0" smtClean="0"/>
              <a:t>and Change</a:t>
            </a:r>
          </a:p>
          <a:p>
            <a:endParaRPr lang="en-GB" sz="4400" dirty="0"/>
          </a:p>
          <a:p>
            <a:r>
              <a:rPr lang="en-GB" sz="4400" b="1" dirty="0" smtClean="0">
                <a:solidFill>
                  <a:srgbClr val="FF0000"/>
                </a:solidFill>
              </a:rPr>
              <a:t>Julia Barraclough – Operational Service Manager</a:t>
            </a:r>
          </a:p>
          <a:p>
            <a:r>
              <a:rPr lang="en-GB" sz="4400" b="1" dirty="0" smtClean="0">
                <a:solidFill>
                  <a:srgbClr val="FF0000"/>
                </a:solidFill>
              </a:rPr>
              <a:t>Midlands Partnership University Foundation NHS Trust</a:t>
            </a:r>
          </a:p>
        </p:txBody>
      </p:sp>
      <p:pic>
        <p:nvPicPr>
          <p:cNvPr id="1026" name="Picture 2" descr="C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19547"/>
            <a:ext cx="1293421" cy="1304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tracep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21" y="5125077"/>
            <a:ext cx="1143000"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mergency Contracep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1541199"/>
            <a:ext cx="1294411" cy="13051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nline Test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0" y="4972404"/>
            <a:ext cx="1294411" cy="130519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openclinic.org.uk/wp-content/uploads/2020/10/STI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085" y="3302607"/>
            <a:ext cx="1367336" cy="14000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IV Suppo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23456" y="3265048"/>
            <a:ext cx="1338955" cy="135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307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our Website is used to Promote and Encourage feedback</a:t>
            </a:r>
            <a:endParaRPr lang="en-GB" b="1" dirty="0"/>
          </a:p>
        </p:txBody>
      </p:sp>
      <p:pic>
        <p:nvPicPr>
          <p:cNvPr id="4" name="Content Placeholder 3"/>
          <p:cNvPicPr>
            <a:picLocks noGrp="1" noChangeAspect="1"/>
          </p:cNvPicPr>
          <p:nvPr>
            <p:ph idx="1"/>
          </p:nvPr>
        </p:nvPicPr>
        <p:blipFill>
          <a:blip r:embed="rId3"/>
          <a:stretch>
            <a:fillRect/>
          </a:stretch>
        </p:blipFill>
        <p:spPr>
          <a:xfrm>
            <a:off x="1092200" y="2605088"/>
            <a:ext cx="7339060" cy="4128221"/>
          </a:xfrm>
          <a:prstGeom prst="rect">
            <a:avLst/>
          </a:prstGeom>
        </p:spPr>
      </p:pic>
      <p:sp>
        <p:nvSpPr>
          <p:cNvPr id="3" name="Left Arrow 2"/>
          <p:cNvSpPr/>
          <p:nvPr/>
        </p:nvSpPr>
        <p:spPr>
          <a:xfrm>
            <a:off x="8653665" y="4669198"/>
            <a:ext cx="2477729" cy="5211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685260" y="3006411"/>
            <a:ext cx="2938601" cy="1569660"/>
          </a:xfrm>
          <a:prstGeom prst="rect">
            <a:avLst/>
          </a:prstGeom>
          <a:noFill/>
        </p:spPr>
        <p:txBody>
          <a:bodyPr wrap="square" rtlCol="0">
            <a:spAutoFit/>
          </a:bodyPr>
          <a:lstStyle/>
          <a:p>
            <a:r>
              <a:rPr lang="en-GB" sz="2400" b="1" dirty="0" smtClean="0"/>
              <a:t>Service Users select which area they have attended clinic in</a:t>
            </a:r>
            <a:endParaRPr lang="en-GB" sz="2400" b="1" dirty="0"/>
          </a:p>
        </p:txBody>
      </p:sp>
    </p:spTree>
    <p:extLst>
      <p:ext uri="{BB962C8B-B14F-4D97-AF65-F5344CB8AC3E}">
        <p14:creationId xmlns:p14="http://schemas.microsoft.com/office/powerpoint/2010/main" val="3076628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our website is used to promote and encourage feedback</a:t>
            </a:r>
            <a:endParaRPr lang="en-GB" b="1" dirty="0"/>
          </a:p>
        </p:txBody>
      </p:sp>
      <p:pic>
        <p:nvPicPr>
          <p:cNvPr id="4" name="Content Placeholder 3"/>
          <p:cNvPicPr>
            <a:picLocks noGrp="1" noChangeAspect="1"/>
          </p:cNvPicPr>
          <p:nvPr>
            <p:ph idx="1"/>
          </p:nvPr>
        </p:nvPicPr>
        <p:blipFill>
          <a:blip r:embed="rId3"/>
          <a:stretch>
            <a:fillRect/>
          </a:stretch>
        </p:blipFill>
        <p:spPr>
          <a:xfrm>
            <a:off x="1190523" y="2605087"/>
            <a:ext cx="7342238" cy="4130009"/>
          </a:xfrm>
          <a:prstGeom prst="rect">
            <a:avLst/>
          </a:prstGeom>
        </p:spPr>
      </p:pic>
      <p:sp>
        <p:nvSpPr>
          <p:cNvPr id="3" name="Left Arrow 2"/>
          <p:cNvSpPr/>
          <p:nvPr/>
        </p:nvSpPr>
        <p:spPr>
          <a:xfrm>
            <a:off x="8544232" y="4729316"/>
            <a:ext cx="2809568" cy="5604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668442" y="3131834"/>
            <a:ext cx="3010414" cy="1323439"/>
          </a:xfrm>
          <a:prstGeom prst="rect">
            <a:avLst/>
          </a:prstGeom>
          <a:noFill/>
        </p:spPr>
        <p:txBody>
          <a:bodyPr wrap="square" rtlCol="0">
            <a:spAutoFit/>
          </a:bodyPr>
          <a:lstStyle/>
          <a:p>
            <a:r>
              <a:rPr lang="en-GB" sz="2000" b="1" dirty="0" smtClean="0"/>
              <a:t>Service Users have Care Opinion explained with a link to Care Opinion’s website</a:t>
            </a:r>
            <a:endParaRPr lang="en-GB" sz="2000" b="1" dirty="0"/>
          </a:p>
        </p:txBody>
      </p:sp>
    </p:spTree>
    <p:extLst>
      <p:ext uri="{BB962C8B-B14F-4D97-AF65-F5344CB8AC3E}">
        <p14:creationId xmlns:p14="http://schemas.microsoft.com/office/powerpoint/2010/main" val="3756363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our website is used to promote and encourage feedback</a:t>
            </a:r>
            <a:endParaRPr lang="en-GB" b="1" dirty="0"/>
          </a:p>
        </p:txBody>
      </p:sp>
      <p:sp>
        <p:nvSpPr>
          <p:cNvPr id="3" name="Left Arrow 2"/>
          <p:cNvSpPr/>
          <p:nvPr/>
        </p:nvSpPr>
        <p:spPr>
          <a:xfrm>
            <a:off x="8146025" y="4773560"/>
            <a:ext cx="2809568" cy="56043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352502" y="3090770"/>
            <a:ext cx="2886515" cy="1323439"/>
          </a:xfrm>
          <a:prstGeom prst="rect">
            <a:avLst/>
          </a:prstGeom>
          <a:noFill/>
        </p:spPr>
        <p:txBody>
          <a:bodyPr wrap="square" rtlCol="0">
            <a:spAutoFit/>
          </a:bodyPr>
          <a:lstStyle/>
          <a:p>
            <a:r>
              <a:rPr lang="en-GB" sz="2000" b="1" dirty="0" smtClean="0"/>
              <a:t>Service Users are taken to a simple form to complete to share their experiences</a:t>
            </a:r>
            <a:endParaRPr lang="en-GB" sz="2000" b="1" dirty="0"/>
          </a:p>
        </p:txBody>
      </p:sp>
      <p:pic>
        <p:nvPicPr>
          <p:cNvPr id="7" name="Content Placeholder 6"/>
          <p:cNvPicPr>
            <a:picLocks noGrp="1" noChangeAspect="1"/>
          </p:cNvPicPr>
          <p:nvPr>
            <p:ph idx="1"/>
          </p:nvPr>
        </p:nvPicPr>
        <p:blipFill>
          <a:blip r:embed="rId3"/>
          <a:stretch>
            <a:fillRect/>
          </a:stretch>
        </p:blipFill>
        <p:spPr>
          <a:xfrm>
            <a:off x="974212" y="2683747"/>
            <a:ext cx="6992645" cy="3933363"/>
          </a:xfrm>
          <a:prstGeom prst="rect">
            <a:avLst/>
          </a:prstGeom>
        </p:spPr>
      </p:pic>
    </p:spTree>
    <p:extLst>
      <p:ext uri="{BB962C8B-B14F-4D97-AF65-F5344CB8AC3E}">
        <p14:creationId xmlns:p14="http://schemas.microsoft.com/office/powerpoint/2010/main" val="2512806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Text Message sent to Service Users</a:t>
            </a:r>
            <a:endParaRPr lang="en-GB" b="1" dirty="0"/>
          </a:p>
        </p:txBody>
      </p:sp>
      <p:sp>
        <p:nvSpPr>
          <p:cNvPr id="3" name="Content Placeholder 2"/>
          <p:cNvSpPr>
            <a:spLocks noGrp="1"/>
          </p:cNvSpPr>
          <p:nvPr>
            <p:ph idx="1"/>
          </p:nvPr>
        </p:nvSpPr>
        <p:spPr>
          <a:xfrm>
            <a:off x="838200" y="2605088"/>
            <a:ext cx="10515600" cy="3864538"/>
          </a:xfrm>
        </p:spPr>
        <p:txBody>
          <a:bodyPr>
            <a:normAutofit/>
          </a:bodyPr>
          <a:lstStyle/>
          <a:p>
            <a:pPr marL="0" indent="0">
              <a:buNone/>
            </a:pPr>
            <a:r>
              <a:rPr lang="en-GB" dirty="0" smtClean="0"/>
              <a:t>‘</a:t>
            </a:r>
            <a:r>
              <a:rPr lang="en-GB" sz="3600" dirty="0" smtClean="0"/>
              <a:t>We </a:t>
            </a:r>
            <a:r>
              <a:rPr lang="en-GB" sz="3600" dirty="0"/>
              <a:t>care about your opinion! We would really appreciate your anonymous feedback regarding your visit at Cobridge SHS, staff will receive this and you will get a response if </a:t>
            </a:r>
            <a:r>
              <a:rPr lang="en-GB" sz="3600" dirty="0" smtClean="0"/>
              <a:t>requested.  Please </a:t>
            </a:r>
            <a:r>
              <a:rPr lang="en-GB" sz="3600" dirty="0"/>
              <a:t>click the link below</a:t>
            </a:r>
            <a:r>
              <a:rPr lang="en-GB" sz="3600" dirty="0" smtClean="0"/>
              <a:t>. </a:t>
            </a:r>
            <a:r>
              <a:rPr lang="en-GB" sz="3600" dirty="0" smtClean="0">
                <a:hlinkClick r:id="rId3"/>
              </a:rPr>
              <a:t>https</a:t>
            </a:r>
            <a:r>
              <a:rPr lang="en-GB" sz="3600" dirty="0">
                <a:hlinkClick r:id="rId3"/>
              </a:rPr>
              <a:t>://</a:t>
            </a:r>
            <a:r>
              <a:rPr lang="en-GB" sz="3600" dirty="0" smtClean="0">
                <a:hlinkClick r:id="rId3"/>
              </a:rPr>
              <a:t>www.careopinion.org.uk/kiosk/rrex4-sexual-health-services-nss?fft=1</a:t>
            </a:r>
            <a:r>
              <a:rPr lang="en-GB" sz="3600" dirty="0" smtClean="0"/>
              <a:t>’</a:t>
            </a:r>
            <a:endParaRPr lang="en-GB" sz="3600" dirty="0"/>
          </a:p>
        </p:txBody>
      </p:sp>
    </p:spTree>
    <p:extLst>
      <p:ext uri="{BB962C8B-B14F-4D97-AF65-F5344CB8AC3E}">
        <p14:creationId xmlns:p14="http://schemas.microsoft.com/office/powerpoint/2010/main" val="3824816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Blog Published after 12 Months:</a:t>
            </a:r>
            <a:endParaRPr lang="en-GB" b="1" dirty="0"/>
          </a:p>
        </p:txBody>
      </p:sp>
      <p:pic>
        <p:nvPicPr>
          <p:cNvPr id="4" name="Content Placeholder 3"/>
          <p:cNvPicPr>
            <a:picLocks noGrp="1" noChangeAspect="1"/>
          </p:cNvPicPr>
          <p:nvPr>
            <p:ph idx="1"/>
          </p:nvPr>
        </p:nvPicPr>
        <p:blipFill>
          <a:blip r:embed="rId3"/>
          <a:stretch>
            <a:fillRect/>
          </a:stretch>
        </p:blipFill>
        <p:spPr>
          <a:xfrm>
            <a:off x="1800122" y="2418274"/>
            <a:ext cx="7638846" cy="4296851"/>
          </a:xfrm>
          <a:prstGeom prst="rect">
            <a:avLst/>
          </a:prstGeom>
        </p:spPr>
      </p:pic>
    </p:spTree>
    <p:extLst>
      <p:ext uri="{BB962C8B-B14F-4D97-AF65-F5344CB8AC3E}">
        <p14:creationId xmlns:p14="http://schemas.microsoft.com/office/powerpoint/2010/main" val="1583588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How we use Feedback for Learning and Change</a:t>
            </a:r>
            <a:endParaRPr lang="en-GB" sz="2800" b="1" dirty="0"/>
          </a:p>
        </p:txBody>
      </p:sp>
      <p:sp>
        <p:nvSpPr>
          <p:cNvPr id="3" name="Content Placeholder 2"/>
          <p:cNvSpPr>
            <a:spLocks noGrp="1"/>
          </p:cNvSpPr>
          <p:nvPr>
            <p:ph idx="1"/>
          </p:nvPr>
        </p:nvSpPr>
        <p:spPr/>
        <p:txBody>
          <a:bodyPr>
            <a:noAutofit/>
          </a:bodyPr>
          <a:lstStyle/>
          <a:p>
            <a:r>
              <a:rPr lang="en-GB" sz="3200" dirty="0" smtClean="0"/>
              <a:t>All feedback is given an individual response</a:t>
            </a:r>
          </a:p>
          <a:p>
            <a:r>
              <a:rPr lang="en-GB" sz="3200" dirty="0" smtClean="0"/>
              <a:t>Reports are produced monthly and quarterly which allow key themes to be identified and discussed with teams</a:t>
            </a:r>
          </a:p>
          <a:p>
            <a:r>
              <a:rPr lang="en-GB" sz="3200" dirty="0" smtClean="0"/>
              <a:t>Staff look at Care Opinion regularly and help identify any specific issues to support responses</a:t>
            </a:r>
          </a:p>
          <a:p>
            <a:pPr marL="0" indent="0">
              <a:buNone/>
            </a:pPr>
            <a:endParaRPr lang="en-GB" sz="3200" dirty="0" smtClean="0"/>
          </a:p>
          <a:p>
            <a:endParaRPr lang="en-GB" sz="3200" dirty="0" smtClean="0"/>
          </a:p>
        </p:txBody>
      </p:sp>
    </p:spTree>
    <p:extLst>
      <p:ext uri="{BB962C8B-B14F-4D97-AF65-F5344CB8AC3E}">
        <p14:creationId xmlns:p14="http://schemas.microsoft.com/office/powerpoint/2010/main" val="1648502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How we use Feedback for Learning and </a:t>
            </a:r>
            <a:r>
              <a:rPr lang="en-GB" b="1" dirty="0"/>
              <a:t>C</a:t>
            </a:r>
            <a:r>
              <a:rPr lang="en-GB" b="1" dirty="0" smtClean="0"/>
              <a:t>hange - Examples</a:t>
            </a:r>
            <a:endParaRPr lang="en-GB" sz="2800" b="1" dirty="0"/>
          </a:p>
        </p:txBody>
      </p:sp>
      <p:sp>
        <p:nvSpPr>
          <p:cNvPr id="3" name="Content Placeholder 2"/>
          <p:cNvSpPr>
            <a:spLocks noGrp="1"/>
          </p:cNvSpPr>
          <p:nvPr>
            <p:ph idx="1"/>
          </p:nvPr>
        </p:nvSpPr>
        <p:spPr>
          <a:xfrm>
            <a:off x="838200" y="2742740"/>
            <a:ext cx="10515600" cy="3571874"/>
          </a:xfrm>
        </p:spPr>
        <p:txBody>
          <a:bodyPr>
            <a:noAutofit/>
          </a:bodyPr>
          <a:lstStyle/>
          <a:p>
            <a:r>
              <a:rPr lang="en-GB" dirty="0" smtClean="0"/>
              <a:t>Negative feedback about the telephone system – calls taking too long to answer</a:t>
            </a:r>
          </a:p>
          <a:p>
            <a:pPr lvl="1"/>
            <a:r>
              <a:rPr lang="en-GB" dirty="0" smtClean="0"/>
              <a:t>Outcome – new telephone system implemented and a Single Point of Access set up so that call handlers from across the services work as a team to answer each call in turn</a:t>
            </a:r>
            <a:r>
              <a:rPr lang="en-GB" dirty="0" smtClean="0"/>
              <a:t>.  This has reduced call waiting times.</a:t>
            </a:r>
            <a:endParaRPr lang="en-GB" dirty="0" smtClean="0"/>
          </a:p>
          <a:p>
            <a:r>
              <a:rPr lang="en-GB" dirty="0" smtClean="0"/>
              <a:t>Negative feedback about appointment availability</a:t>
            </a:r>
          </a:p>
          <a:p>
            <a:pPr lvl="1"/>
            <a:r>
              <a:rPr lang="en-GB" dirty="0" smtClean="0"/>
              <a:t>Outcome – services have recently re-introduced walk-in services back into clinics, to increase patient choice.  Less phone consultation appointments and more face to face appointments </a:t>
            </a:r>
            <a:r>
              <a:rPr lang="en-GB" dirty="0" smtClean="0"/>
              <a:t>available, improving service quality.</a:t>
            </a:r>
            <a:endParaRPr lang="en-GB" dirty="0" smtClean="0"/>
          </a:p>
          <a:p>
            <a:pPr marL="0" indent="0">
              <a:buNone/>
            </a:pPr>
            <a:endParaRPr lang="en-GB" sz="3200" dirty="0" smtClean="0"/>
          </a:p>
          <a:p>
            <a:endParaRPr lang="en-GB" sz="3200" dirty="0" smtClean="0"/>
          </a:p>
        </p:txBody>
      </p:sp>
    </p:spTree>
    <p:extLst>
      <p:ext uri="{BB962C8B-B14F-4D97-AF65-F5344CB8AC3E}">
        <p14:creationId xmlns:p14="http://schemas.microsoft.com/office/powerpoint/2010/main" val="2016166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How we get Staff involved in Promoting </a:t>
            </a:r>
            <a:r>
              <a:rPr lang="en-GB" b="1" dirty="0"/>
              <a:t>F</a:t>
            </a:r>
            <a:r>
              <a:rPr lang="en-GB" b="1" dirty="0" smtClean="0"/>
              <a:t>eedback and Responding </a:t>
            </a:r>
            <a:r>
              <a:rPr lang="en-GB" b="1" dirty="0"/>
              <a:t>W</a:t>
            </a:r>
            <a:r>
              <a:rPr lang="en-GB" b="1" dirty="0" smtClean="0"/>
              <a:t>ell</a:t>
            </a:r>
            <a:endParaRPr lang="en-GB" b="1" dirty="0"/>
          </a:p>
        </p:txBody>
      </p:sp>
      <p:sp>
        <p:nvSpPr>
          <p:cNvPr id="3" name="Content Placeholder 2"/>
          <p:cNvSpPr>
            <a:spLocks noGrp="1"/>
          </p:cNvSpPr>
          <p:nvPr>
            <p:ph idx="1"/>
          </p:nvPr>
        </p:nvSpPr>
        <p:spPr/>
        <p:txBody>
          <a:bodyPr>
            <a:normAutofit/>
          </a:bodyPr>
          <a:lstStyle/>
          <a:p>
            <a:r>
              <a:rPr lang="en-GB" dirty="0" smtClean="0"/>
              <a:t>Staff have responded extremely positively to Care Opinion and see the benefits of receiving feedback – Service Users often name individual clinicians/other staff members, and clinical staff in particular use this as part of their re-validation evidence.</a:t>
            </a:r>
          </a:p>
          <a:p>
            <a:r>
              <a:rPr lang="en-GB" dirty="0" smtClean="0"/>
              <a:t>Admin staff involved in responding to positive Care Opinion feedback.  Any negative feedback is passed to a Manager to respond to.  Managers offer personal contact with the Service User (as initial feedback is anonymous)</a:t>
            </a:r>
            <a:endParaRPr lang="en-GB" dirty="0"/>
          </a:p>
        </p:txBody>
      </p:sp>
    </p:spTree>
    <p:extLst>
      <p:ext uri="{BB962C8B-B14F-4D97-AF65-F5344CB8AC3E}">
        <p14:creationId xmlns:p14="http://schemas.microsoft.com/office/powerpoint/2010/main" val="1795545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we are using Care Opinion to Positively </a:t>
            </a:r>
            <a:r>
              <a:rPr lang="en-GB" b="1" dirty="0"/>
              <a:t>A</a:t>
            </a:r>
            <a:r>
              <a:rPr lang="en-GB" b="1" dirty="0" smtClean="0"/>
              <a:t>ffect </a:t>
            </a:r>
            <a:r>
              <a:rPr lang="en-GB" b="1" dirty="0"/>
              <a:t>S</a:t>
            </a:r>
            <a:r>
              <a:rPr lang="en-GB" b="1" dirty="0" smtClean="0"/>
              <a:t>taff </a:t>
            </a:r>
            <a:r>
              <a:rPr lang="en-GB" b="1" dirty="0"/>
              <a:t>C</a:t>
            </a:r>
            <a:r>
              <a:rPr lang="en-GB" b="1" dirty="0" smtClean="0"/>
              <a:t>ulture</a:t>
            </a:r>
            <a:endParaRPr lang="en-GB" b="1" dirty="0"/>
          </a:p>
        </p:txBody>
      </p:sp>
      <p:sp>
        <p:nvSpPr>
          <p:cNvPr id="3" name="Content Placeholder 2"/>
          <p:cNvSpPr>
            <a:spLocks noGrp="1"/>
          </p:cNvSpPr>
          <p:nvPr>
            <p:ph idx="1"/>
          </p:nvPr>
        </p:nvSpPr>
        <p:spPr>
          <a:xfrm>
            <a:off x="838200" y="2671352"/>
            <a:ext cx="10515600" cy="3571874"/>
          </a:xfrm>
        </p:spPr>
        <p:txBody>
          <a:bodyPr>
            <a:noAutofit/>
          </a:bodyPr>
          <a:lstStyle/>
          <a:p>
            <a:r>
              <a:rPr lang="en-GB" dirty="0" smtClean="0"/>
              <a:t>Feedback shared in team meetings</a:t>
            </a:r>
          </a:p>
          <a:p>
            <a:pPr lvl="1"/>
            <a:r>
              <a:rPr lang="en-GB" dirty="0" smtClean="0"/>
              <a:t>Staff take an active interest in feedback and regularly look on the website themselves</a:t>
            </a:r>
          </a:p>
          <a:p>
            <a:r>
              <a:rPr lang="en-GB" dirty="0" smtClean="0"/>
              <a:t>Personalised feedback is shared with individuals and copied into their line manager – particularly useful for appraisals and clinical re-validation</a:t>
            </a:r>
          </a:p>
          <a:p>
            <a:r>
              <a:rPr lang="en-GB" dirty="0" smtClean="0"/>
              <a:t>Any concerns raised by Service Users are given a personal response by a Manager and any learning shared with teams</a:t>
            </a:r>
          </a:p>
        </p:txBody>
      </p:sp>
    </p:spTree>
    <p:extLst>
      <p:ext uri="{BB962C8B-B14F-4D97-AF65-F5344CB8AC3E}">
        <p14:creationId xmlns:p14="http://schemas.microsoft.com/office/powerpoint/2010/main" val="1511070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we are using Care Opinion to Positively Affect Staff Culture</a:t>
            </a:r>
            <a:endParaRPr lang="en-GB" dirty="0"/>
          </a:p>
        </p:txBody>
      </p:sp>
      <p:sp>
        <p:nvSpPr>
          <p:cNvPr id="3" name="Content Placeholder 2"/>
          <p:cNvSpPr>
            <a:spLocks noGrp="1"/>
          </p:cNvSpPr>
          <p:nvPr>
            <p:ph idx="1"/>
          </p:nvPr>
        </p:nvSpPr>
        <p:spPr/>
        <p:txBody>
          <a:bodyPr/>
          <a:lstStyle/>
          <a:p>
            <a:r>
              <a:rPr lang="en-GB" dirty="0"/>
              <a:t>‘Word Cloud’ produced quarterly and shared with teams </a:t>
            </a:r>
            <a:r>
              <a:rPr lang="en-GB" dirty="0" smtClean="0"/>
              <a:t>showing </a:t>
            </a:r>
            <a:r>
              <a:rPr lang="en-GB" dirty="0"/>
              <a:t>a summary of the positive words used by Service </a:t>
            </a:r>
            <a:r>
              <a:rPr lang="en-GB" dirty="0" smtClean="0"/>
              <a:t>Users</a:t>
            </a:r>
          </a:p>
          <a:p>
            <a:r>
              <a:rPr lang="en-GB" dirty="0" smtClean="0"/>
              <a:t>Many staff look regularly at Care Opinion and discuss it among themselves</a:t>
            </a:r>
          </a:p>
          <a:p>
            <a:endParaRPr lang="en-GB" dirty="0"/>
          </a:p>
          <a:p>
            <a:endParaRPr lang="en-GB" dirty="0"/>
          </a:p>
        </p:txBody>
      </p:sp>
    </p:spTree>
    <p:extLst>
      <p:ext uri="{BB962C8B-B14F-4D97-AF65-F5344CB8AC3E}">
        <p14:creationId xmlns:p14="http://schemas.microsoft.com/office/powerpoint/2010/main" val="759440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Content</a:t>
            </a:r>
            <a:endParaRPr lang="en-GB" b="1" dirty="0"/>
          </a:p>
        </p:txBody>
      </p:sp>
      <p:sp>
        <p:nvSpPr>
          <p:cNvPr id="3" name="Content Placeholder 2"/>
          <p:cNvSpPr>
            <a:spLocks noGrp="1"/>
          </p:cNvSpPr>
          <p:nvPr>
            <p:ph idx="1"/>
          </p:nvPr>
        </p:nvSpPr>
        <p:spPr>
          <a:xfrm>
            <a:off x="838200" y="2605087"/>
            <a:ext cx="10515600" cy="3832657"/>
          </a:xfrm>
        </p:spPr>
        <p:txBody>
          <a:bodyPr>
            <a:normAutofit/>
          </a:bodyPr>
          <a:lstStyle/>
          <a:p>
            <a:r>
              <a:rPr lang="en-GB" dirty="0" smtClean="0"/>
              <a:t>Introduction and background</a:t>
            </a:r>
          </a:p>
          <a:p>
            <a:r>
              <a:rPr lang="en-GB" dirty="0" smtClean="0"/>
              <a:t>How we encourage feedback from patients within our sexual health services</a:t>
            </a:r>
          </a:p>
          <a:p>
            <a:r>
              <a:rPr lang="en-GB" dirty="0" smtClean="0"/>
              <a:t>How we use feedback from Care Opinion to support learning and change</a:t>
            </a:r>
          </a:p>
          <a:p>
            <a:r>
              <a:rPr lang="en-GB" dirty="0" smtClean="0"/>
              <a:t>How we get staff involved in promoting feedback and responding well</a:t>
            </a:r>
          </a:p>
          <a:p>
            <a:r>
              <a:rPr lang="en-GB" dirty="0" smtClean="0"/>
              <a:t>How we use Care Opinion to positively affect staff culture</a:t>
            </a:r>
          </a:p>
          <a:p>
            <a:endParaRPr lang="en-GB" dirty="0" smtClean="0"/>
          </a:p>
          <a:p>
            <a:endParaRPr lang="en-GB" dirty="0"/>
          </a:p>
        </p:txBody>
      </p:sp>
    </p:spTree>
    <p:extLst>
      <p:ext uri="{BB962C8B-B14F-4D97-AF65-F5344CB8AC3E}">
        <p14:creationId xmlns:p14="http://schemas.microsoft.com/office/powerpoint/2010/main" val="1341604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Positive Staff Culture – Word Cloud</a:t>
            </a:r>
            <a:endParaRPr lang="en-GB" b="1" dirty="0"/>
          </a:p>
        </p:txBody>
      </p:sp>
      <p:pic>
        <p:nvPicPr>
          <p:cNvPr id="4" name="Content Placeholder 3" descr="C:\Users\kirreb\AppData\Local\Temp\MicrosoftEdgeDownloads\a7e68b8b-42f5-4528-a8dc-b0be18ffa63d\word-cloud---south-staffs-20_04_2023.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6793" y="2268720"/>
            <a:ext cx="9486341" cy="4589280"/>
          </a:xfrm>
          <a:prstGeom prst="rect">
            <a:avLst/>
          </a:prstGeom>
          <a:noFill/>
          <a:ln>
            <a:noFill/>
          </a:ln>
        </p:spPr>
      </p:pic>
    </p:spTree>
    <p:extLst>
      <p:ext uri="{BB962C8B-B14F-4D97-AF65-F5344CB8AC3E}">
        <p14:creationId xmlns:p14="http://schemas.microsoft.com/office/powerpoint/2010/main" val="468785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our </a:t>
            </a:r>
            <a:r>
              <a:rPr lang="en-GB" b="1" dirty="0" smtClean="0"/>
              <a:t>Service </a:t>
            </a:r>
            <a:r>
              <a:rPr lang="en-GB" b="1" dirty="0"/>
              <a:t>U</a:t>
            </a:r>
            <a:r>
              <a:rPr lang="en-GB" b="1" dirty="0" smtClean="0"/>
              <a:t>sers </a:t>
            </a:r>
            <a:r>
              <a:rPr lang="en-GB" b="1" dirty="0"/>
              <a:t>say</a:t>
            </a:r>
          </a:p>
        </p:txBody>
      </p:sp>
      <p:sp>
        <p:nvSpPr>
          <p:cNvPr id="3" name="Content Placeholder 2"/>
          <p:cNvSpPr>
            <a:spLocks noGrp="1"/>
          </p:cNvSpPr>
          <p:nvPr>
            <p:ph idx="1"/>
          </p:nvPr>
        </p:nvSpPr>
        <p:spPr/>
        <p:txBody>
          <a:bodyPr/>
          <a:lstStyle/>
          <a:p>
            <a:pPr marL="457200" lvl="1" indent="0">
              <a:buNone/>
            </a:pPr>
            <a:r>
              <a:rPr lang="en-GB" dirty="0" smtClean="0">
                <a:sym typeface="Wingdings" panose="05000000000000000000" pitchFamily="2" charset="2"/>
              </a:rPr>
              <a:t></a:t>
            </a:r>
            <a:r>
              <a:rPr lang="en-GB" dirty="0" smtClean="0"/>
              <a:t>“The staff here are excellent”</a:t>
            </a:r>
          </a:p>
          <a:p>
            <a:pPr marL="457200" lvl="1" indent="0">
              <a:buNone/>
            </a:pPr>
            <a:r>
              <a:rPr lang="en-GB" dirty="0" smtClean="0">
                <a:sym typeface="Wingdings" panose="05000000000000000000" pitchFamily="2" charset="2"/>
              </a:rPr>
              <a:t></a:t>
            </a:r>
            <a:r>
              <a:rPr lang="en-GB" dirty="0" smtClean="0"/>
              <a:t>“Staff great, friendly and professional”</a:t>
            </a:r>
          </a:p>
          <a:p>
            <a:pPr marL="457200" lvl="1" indent="0">
              <a:buNone/>
            </a:pPr>
            <a:r>
              <a:rPr lang="en-GB" dirty="0" smtClean="0">
                <a:sym typeface="Wingdings" panose="05000000000000000000" pitchFamily="2" charset="2"/>
              </a:rPr>
              <a:t></a:t>
            </a:r>
            <a:r>
              <a:rPr lang="en-GB" dirty="0" smtClean="0"/>
              <a:t>“Professional, caring service”</a:t>
            </a:r>
          </a:p>
          <a:p>
            <a:pPr marL="457200" lvl="1" indent="0">
              <a:buNone/>
            </a:pPr>
            <a:r>
              <a:rPr lang="en-GB" dirty="0" smtClean="0">
                <a:sym typeface="Wingdings" panose="05000000000000000000" pitchFamily="2" charset="2"/>
              </a:rPr>
              <a:t></a:t>
            </a:r>
            <a:r>
              <a:rPr lang="en-GB" dirty="0" smtClean="0"/>
              <a:t>“Supportive contraception care”</a:t>
            </a:r>
          </a:p>
          <a:p>
            <a:pPr marL="457200" lvl="1" indent="0">
              <a:buNone/>
            </a:pPr>
            <a:r>
              <a:rPr lang="en-GB" dirty="0" smtClean="0">
                <a:sym typeface="Wingdings" panose="05000000000000000000" pitchFamily="2" charset="2"/>
              </a:rPr>
              <a:t></a:t>
            </a:r>
            <a:r>
              <a:rPr lang="en-GB" dirty="0" smtClean="0"/>
              <a:t>“A fabulous group of nurses”</a:t>
            </a:r>
          </a:p>
          <a:p>
            <a:pPr marL="457200" lvl="1" indent="0">
              <a:buNone/>
            </a:pPr>
            <a:r>
              <a:rPr lang="en-GB" dirty="0" smtClean="0">
                <a:sym typeface="Wingdings" panose="05000000000000000000" pitchFamily="2" charset="2"/>
              </a:rPr>
              <a:t></a:t>
            </a:r>
            <a:r>
              <a:rPr lang="en-GB" dirty="0" smtClean="0"/>
              <a:t>“I felt very supported and listened to”</a:t>
            </a:r>
          </a:p>
          <a:p>
            <a:pPr marL="457200" lvl="1" indent="0">
              <a:buNone/>
            </a:pPr>
            <a:r>
              <a:rPr lang="en-GB" dirty="0">
                <a:sym typeface="Wingdings" panose="05000000000000000000" pitchFamily="2" charset="2"/>
              </a:rPr>
              <a:t></a:t>
            </a:r>
            <a:r>
              <a:rPr lang="en-GB" dirty="0" smtClean="0"/>
              <a:t>“Very satisfactory service”</a:t>
            </a:r>
            <a:endParaRPr lang="en-GB" dirty="0"/>
          </a:p>
          <a:p>
            <a:pPr marL="457200" lvl="1" indent="0">
              <a:buNone/>
            </a:pPr>
            <a:r>
              <a:rPr lang="en-GB" dirty="0">
                <a:sym typeface="Wingdings" panose="05000000000000000000" pitchFamily="2" charset="2"/>
              </a:rPr>
              <a:t></a:t>
            </a:r>
            <a:r>
              <a:rPr lang="en-GB" dirty="0"/>
              <a:t>“I felt </a:t>
            </a:r>
            <a:r>
              <a:rPr lang="en-GB" dirty="0" smtClean="0"/>
              <a:t>like I mattered”</a:t>
            </a:r>
          </a:p>
          <a:p>
            <a:pPr marL="457200" lvl="1" indent="0">
              <a:buNone/>
            </a:pPr>
            <a:r>
              <a:rPr lang="en-GB" dirty="0">
                <a:sym typeface="Wingdings" panose="05000000000000000000" pitchFamily="2" charset="2"/>
              </a:rPr>
              <a:t></a:t>
            </a:r>
            <a:r>
              <a:rPr lang="en-GB" dirty="0" smtClean="0"/>
              <a:t>“Thank you and please keep up your excellent work!”</a:t>
            </a:r>
            <a:endParaRPr lang="en-GB" dirty="0"/>
          </a:p>
          <a:p>
            <a:pPr marL="457200" lvl="1" indent="0">
              <a:buNone/>
            </a:pPr>
            <a:endParaRPr lang="en-GB" dirty="0"/>
          </a:p>
          <a:p>
            <a:pPr marL="457200" lvl="1" indent="0">
              <a:buNone/>
            </a:pPr>
            <a:endParaRPr lang="en-GB" dirty="0" smtClean="0"/>
          </a:p>
          <a:p>
            <a:pPr marL="457200" lvl="1" indent="0">
              <a:buNone/>
            </a:pPr>
            <a:endParaRPr lang="en-GB" dirty="0" smtClean="0"/>
          </a:p>
          <a:p>
            <a:pPr lvl="1"/>
            <a:endParaRPr lang="en-GB" dirty="0"/>
          </a:p>
        </p:txBody>
      </p:sp>
      <p:pic>
        <p:nvPicPr>
          <p:cNvPr id="2052" name="Picture 4" descr="Care Opin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3868" y="3641703"/>
            <a:ext cx="3869932" cy="148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686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  Any questions??</a:t>
            </a:r>
            <a:endParaRPr lang="en-GB" dirty="0"/>
          </a:p>
        </p:txBody>
      </p:sp>
      <p:sp>
        <p:nvSpPr>
          <p:cNvPr id="5" name="TextBox 4"/>
          <p:cNvSpPr txBox="1"/>
          <p:nvPr/>
        </p:nvSpPr>
        <p:spPr>
          <a:xfrm>
            <a:off x="1664011" y="2373481"/>
            <a:ext cx="8787679" cy="4801314"/>
          </a:xfrm>
          <a:prstGeom prst="rect">
            <a:avLst/>
          </a:prstGeom>
          <a:noFill/>
        </p:spPr>
        <p:txBody>
          <a:bodyPr wrap="square" rtlCol="0">
            <a:spAutoFit/>
          </a:bodyPr>
          <a:lstStyle/>
          <a:p>
            <a:r>
              <a:rPr lang="en-GB" b="1" dirty="0" smtClean="0"/>
              <a:t>Julia Barraclough, Operational Service Manager, Sexual Health Services, MPFT</a:t>
            </a:r>
          </a:p>
          <a:p>
            <a:r>
              <a:rPr lang="en-GB" b="1" dirty="0" err="1" smtClean="0">
                <a:hlinkClick r:id="rId3"/>
              </a:rPr>
              <a:t>JuliaC.Barraclough@mpft,nhs.uk</a:t>
            </a:r>
            <a:r>
              <a:rPr lang="en-GB" b="1" dirty="0" smtClean="0"/>
              <a:t> </a:t>
            </a:r>
          </a:p>
          <a:p>
            <a:endParaRPr lang="en-GB" b="1" dirty="0"/>
          </a:p>
          <a:p>
            <a:r>
              <a:rPr lang="en-GB" b="1" dirty="0" smtClean="0"/>
              <a:t>Website</a:t>
            </a:r>
            <a:endParaRPr lang="en-GB" b="1" dirty="0"/>
          </a:p>
          <a:p>
            <a:r>
              <a:rPr lang="en-GB" dirty="0" smtClean="0">
                <a:hlinkClick r:id="rId4"/>
              </a:rPr>
              <a:t>www.openclinic.org.uk</a:t>
            </a:r>
            <a:endParaRPr lang="en-GB" dirty="0" smtClean="0"/>
          </a:p>
          <a:p>
            <a:endParaRPr lang="en-GB" b="1" dirty="0" smtClean="0"/>
          </a:p>
          <a:p>
            <a:r>
              <a:rPr lang="en-GB" b="1" dirty="0" smtClean="0"/>
              <a:t>Follow us</a:t>
            </a:r>
          </a:p>
          <a:p>
            <a:r>
              <a:rPr lang="en-GB" dirty="0" smtClean="0">
                <a:hlinkClick r:id="rId5"/>
              </a:rPr>
              <a:t>Open </a:t>
            </a:r>
            <a:r>
              <a:rPr lang="en-GB" dirty="0">
                <a:hlinkClick r:id="rId5"/>
              </a:rPr>
              <a:t>Clinic </a:t>
            </a:r>
            <a:r>
              <a:rPr lang="en-GB" dirty="0" smtClean="0">
                <a:hlinkClick r:id="rId5"/>
              </a:rPr>
              <a:t>NHS</a:t>
            </a:r>
            <a:endParaRPr lang="en-GB" dirty="0" smtClean="0"/>
          </a:p>
          <a:p>
            <a:endParaRPr lang="en-GB" dirty="0"/>
          </a:p>
          <a:p>
            <a:r>
              <a:rPr lang="en-GB" dirty="0">
                <a:hlinkClick r:id="rId6"/>
              </a:rPr>
              <a:t>@</a:t>
            </a:r>
            <a:r>
              <a:rPr lang="en-GB" dirty="0" err="1">
                <a:hlinkClick r:id="rId6"/>
              </a:rPr>
              <a:t>OpenClinicNHS</a:t>
            </a:r>
            <a:endParaRPr lang="en-GB" dirty="0"/>
          </a:p>
          <a:p>
            <a:endParaRPr lang="en-GB" dirty="0"/>
          </a:p>
          <a:p>
            <a:r>
              <a:rPr lang="en-GB" dirty="0">
                <a:hlinkClick r:id="rId6"/>
              </a:rPr>
              <a:t>@</a:t>
            </a:r>
            <a:r>
              <a:rPr lang="en-GB" dirty="0" err="1" smtClean="0">
                <a:hlinkClick r:id="rId6"/>
              </a:rPr>
              <a:t>OpenClinicNHS</a:t>
            </a:r>
            <a:endParaRPr lang="en-GB" dirty="0" smtClean="0"/>
          </a:p>
          <a:p>
            <a:endParaRPr lang="en-GB" dirty="0"/>
          </a:p>
          <a:p>
            <a:r>
              <a:rPr lang="en-GB" dirty="0">
                <a:hlinkClick r:id="rId7"/>
              </a:rPr>
              <a:t>Celebrating 1st year of online feedback within Sexual health services | Care Opinion</a:t>
            </a:r>
            <a:endParaRPr lang="en-GB" dirty="0"/>
          </a:p>
          <a:p>
            <a:endParaRPr lang="en-GB" b="1" dirty="0" smtClean="0"/>
          </a:p>
          <a:p>
            <a:endParaRPr lang="en-GB" dirty="0" smtClean="0"/>
          </a:p>
          <a:p>
            <a:endParaRPr lang="en-GB" dirty="0"/>
          </a:p>
        </p:txBody>
      </p:sp>
      <p:pic>
        <p:nvPicPr>
          <p:cNvPr id="3074" name="Picture 4" descr="Image result for twitter icon"/>
          <p:cNvPicPr>
            <a:picLocks noChangeAspect="1" noChangeArrowheads="1"/>
          </p:cNvPicPr>
          <p:nvPr/>
        </p:nvPicPr>
        <p:blipFill>
          <a:blip r:embed="rId8" cstate="print">
            <a:extLst>
              <a:ext uri="{28A0092B-C50C-407E-A947-70E740481C1C}">
                <a14:useLocalDpi xmlns:a14="http://schemas.microsoft.com/office/drawing/2010/main" val="0"/>
              </a:ext>
            </a:extLst>
          </a:blip>
          <a:srcRect l="12289" t="14748" r="11499" b="18820"/>
          <a:stretch>
            <a:fillRect/>
          </a:stretch>
        </p:blipFill>
        <p:spPr bwMode="auto">
          <a:xfrm>
            <a:off x="1325186" y="4923243"/>
            <a:ext cx="344383" cy="30133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 descr="Image result for facebook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6839" y="4222475"/>
            <a:ext cx="3524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 descr="Image result for instagram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06719" y="5390108"/>
            <a:ext cx="349250" cy="349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3379" y="5902215"/>
            <a:ext cx="796413" cy="369332"/>
          </a:xfrm>
          <a:prstGeom prst="rect">
            <a:avLst/>
          </a:prstGeom>
          <a:noFill/>
        </p:spPr>
        <p:txBody>
          <a:bodyPr wrap="square" rtlCol="0">
            <a:spAutoFit/>
          </a:bodyPr>
          <a:lstStyle/>
          <a:p>
            <a:r>
              <a:rPr lang="en-GB" b="1" dirty="0" smtClean="0"/>
              <a:t>Blog:</a:t>
            </a:r>
            <a:endParaRPr lang="en-GB" b="1" dirty="0"/>
          </a:p>
        </p:txBody>
      </p:sp>
    </p:spTree>
    <p:extLst>
      <p:ext uri="{BB962C8B-B14F-4D97-AF65-F5344CB8AC3E}">
        <p14:creationId xmlns:p14="http://schemas.microsoft.com/office/powerpoint/2010/main" val="502658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Introduction and Background</a:t>
            </a:r>
            <a:endParaRPr lang="en-GB" b="1" dirty="0"/>
          </a:p>
        </p:txBody>
      </p:sp>
      <p:sp>
        <p:nvSpPr>
          <p:cNvPr id="3" name="Content Placeholder 2"/>
          <p:cNvSpPr>
            <a:spLocks noGrp="1"/>
          </p:cNvSpPr>
          <p:nvPr>
            <p:ph idx="1"/>
          </p:nvPr>
        </p:nvSpPr>
        <p:spPr>
          <a:xfrm>
            <a:off x="838200" y="2605087"/>
            <a:ext cx="10515600" cy="3915785"/>
          </a:xfrm>
        </p:spPr>
        <p:txBody>
          <a:bodyPr>
            <a:normAutofit/>
          </a:bodyPr>
          <a:lstStyle/>
          <a:p>
            <a:pPr lvl="1"/>
            <a:r>
              <a:rPr lang="en-GB" dirty="0" smtClean="0"/>
              <a:t>MPFT runs sexual health services that cover Stoke-on-Trent, Staffordshire, Telford &amp; Wrekin, Shropshire, Leicester, Leicestershire and Rutland.</a:t>
            </a:r>
          </a:p>
          <a:p>
            <a:pPr lvl="1"/>
            <a:r>
              <a:rPr lang="en-GB" dirty="0" smtClean="0"/>
              <a:t>Prior to 2021, the Trust used their own surveys to gather patient feedback, incorporating the NHS ‘Friends and Family’ questions.  However, not always appropriate for sexual health service users and uptake was low.</a:t>
            </a:r>
          </a:p>
          <a:p>
            <a:pPr lvl="1"/>
            <a:r>
              <a:rPr lang="en-GB" dirty="0" smtClean="0"/>
              <a:t>Care Opinion was being used in other MPFT services so in April 2021, Care Opinion was adopted in Stoke-on-Trent, Staffordshire, Telford &amp; Wrekin and Shropshire.</a:t>
            </a:r>
          </a:p>
          <a:p>
            <a:pPr lvl="1"/>
            <a:r>
              <a:rPr lang="en-GB" dirty="0" smtClean="0"/>
              <a:t>It has gone from strength to strength!</a:t>
            </a:r>
            <a:endParaRPr lang="en-GB" dirty="0"/>
          </a:p>
        </p:txBody>
      </p:sp>
    </p:spTree>
    <p:extLst>
      <p:ext uri="{BB962C8B-B14F-4D97-AF65-F5344CB8AC3E}">
        <p14:creationId xmlns:p14="http://schemas.microsoft.com/office/powerpoint/2010/main" val="2002661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Background</a:t>
            </a:r>
            <a:endParaRPr lang="en-GB" b="1" dirty="0"/>
          </a:p>
        </p:txBody>
      </p:sp>
      <p:sp>
        <p:nvSpPr>
          <p:cNvPr id="3" name="Content Placeholder 2"/>
          <p:cNvSpPr>
            <a:spLocks noGrp="1"/>
          </p:cNvSpPr>
          <p:nvPr>
            <p:ph idx="1"/>
          </p:nvPr>
        </p:nvSpPr>
        <p:spPr>
          <a:xfrm>
            <a:off x="838200" y="2369575"/>
            <a:ext cx="10515600" cy="4296696"/>
          </a:xfrm>
        </p:spPr>
        <p:txBody>
          <a:bodyPr>
            <a:normAutofit lnSpcReduction="10000"/>
          </a:bodyPr>
          <a:lstStyle/>
          <a:p>
            <a:pPr lvl="1"/>
            <a:r>
              <a:rPr lang="en-GB" dirty="0" smtClean="0"/>
              <a:t>Open Clinic is the branding for the sexual health services that cover Stoke, Staffordshire, Telford and Shropshire clinics</a:t>
            </a:r>
          </a:p>
          <a:p>
            <a:pPr lvl="1"/>
            <a:r>
              <a:rPr lang="en-GB" dirty="0" smtClean="0"/>
              <a:t>We offer the full range of sexual health services:</a:t>
            </a:r>
          </a:p>
          <a:p>
            <a:pPr lvl="2"/>
            <a:r>
              <a:rPr lang="en-GB" sz="2400" dirty="0" smtClean="0"/>
              <a:t>Fully integrated GUM (</a:t>
            </a:r>
            <a:r>
              <a:rPr lang="en-GB" sz="2400" dirty="0" err="1" smtClean="0"/>
              <a:t>Genito</a:t>
            </a:r>
            <a:r>
              <a:rPr lang="en-GB" sz="2400" dirty="0" smtClean="0"/>
              <a:t>-Urinary Medicine) and Contraception services</a:t>
            </a:r>
          </a:p>
          <a:p>
            <a:pPr lvl="2"/>
            <a:r>
              <a:rPr lang="en-GB" sz="2400" dirty="0" smtClean="0"/>
              <a:t>Comprehensive HIV treatment and care services</a:t>
            </a:r>
          </a:p>
          <a:p>
            <a:pPr lvl="2"/>
            <a:r>
              <a:rPr lang="en-GB" sz="2400" dirty="0" smtClean="0"/>
              <a:t>Psychosexual Therapy, </a:t>
            </a:r>
            <a:r>
              <a:rPr lang="en-GB" sz="2400" dirty="0" err="1" smtClean="0"/>
              <a:t>PrEP</a:t>
            </a:r>
            <a:r>
              <a:rPr lang="en-GB" sz="2400" dirty="0" smtClean="0"/>
              <a:t> and complex GUM treatment</a:t>
            </a:r>
          </a:p>
          <a:p>
            <a:pPr lvl="2"/>
            <a:r>
              <a:rPr lang="en-GB" sz="2400" dirty="0" smtClean="0"/>
              <a:t>Complex contraception</a:t>
            </a:r>
          </a:p>
          <a:p>
            <a:pPr lvl="2"/>
            <a:r>
              <a:rPr lang="en-GB" sz="2400" dirty="0" err="1" smtClean="0"/>
              <a:t>Mpox</a:t>
            </a:r>
            <a:r>
              <a:rPr lang="en-GB" sz="2400" dirty="0" smtClean="0"/>
              <a:t> and HPV Vaccinations</a:t>
            </a:r>
          </a:p>
          <a:p>
            <a:pPr lvl="2"/>
            <a:r>
              <a:rPr lang="en-GB" sz="2400" dirty="0" smtClean="0"/>
              <a:t>Opportunistic cervical screening</a:t>
            </a:r>
          </a:p>
          <a:p>
            <a:pPr lvl="2"/>
            <a:r>
              <a:rPr lang="en-GB" sz="2400" dirty="0" smtClean="0"/>
              <a:t>Prevention and Promotion services</a:t>
            </a:r>
          </a:p>
          <a:p>
            <a:pPr lvl="2"/>
            <a:r>
              <a:rPr lang="en-GB" sz="2400" dirty="0" smtClean="0"/>
              <a:t>Access to online </a:t>
            </a:r>
            <a:r>
              <a:rPr lang="en-GB" sz="2400" dirty="0" smtClean="0"/>
              <a:t>STI</a:t>
            </a:r>
            <a:r>
              <a:rPr lang="en-GB" sz="2400" dirty="0" smtClean="0"/>
              <a:t> </a:t>
            </a:r>
            <a:r>
              <a:rPr lang="en-GB" sz="2400" dirty="0" smtClean="0"/>
              <a:t>testing via SH:24</a:t>
            </a:r>
            <a:endParaRPr lang="en-GB" sz="2400" dirty="0"/>
          </a:p>
        </p:txBody>
      </p:sp>
    </p:spTree>
    <p:extLst>
      <p:ext uri="{BB962C8B-B14F-4D97-AF65-F5344CB8AC3E}">
        <p14:creationId xmlns:p14="http://schemas.microsoft.com/office/powerpoint/2010/main" val="2414317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Introduction and Background</a:t>
            </a:r>
            <a:endParaRPr lang="en-GB" b="1" dirty="0"/>
          </a:p>
        </p:txBody>
      </p:sp>
      <p:sp>
        <p:nvSpPr>
          <p:cNvPr id="3" name="Content Placeholder 2"/>
          <p:cNvSpPr>
            <a:spLocks noGrp="1"/>
          </p:cNvSpPr>
          <p:nvPr>
            <p:ph idx="1"/>
          </p:nvPr>
        </p:nvSpPr>
        <p:spPr>
          <a:xfrm>
            <a:off x="838200" y="2419109"/>
            <a:ext cx="10515600" cy="4101763"/>
          </a:xfrm>
        </p:spPr>
        <p:txBody>
          <a:bodyPr>
            <a:normAutofit fontScale="92500" lnSpcReduction="20000"/>
          </a:bodyPr>
          <a:lstStyle/>
          <a:p>
            <a:pPr marL="457200" lvl="1" indent="0">
              <a:buNone/>
            </a:pPr>
            <a:r>
              <a:rPr lang="en-GB" sz="3200" dirty="0" smtClean="0"/>
              <a:t>Since we started Care Opinion in April 2021:</a:t>
            </a:r>
          </a:p>
          <a:p>
            <a:pPr lvl="1"/>
            <a:endParaRPr lang="en-GB" dirty="0"/>
          </a:p>
          <a:p>
            <a:pPr marL="457200" lvl="1" indent="0">
              <a:buNone/>
            </a:pPr>
            <a:r>
              <a:rPr lang="en-GB" b="1" dirty="0" smtClean="0"/>
              <a:t>Stoke/North Staffordshire:</a:t>
            </a:r>
          </a:p>
          <a:p>
            <a:pPr marL="457200" lvl="1" indent="0">
              <a:buNone/>
            </a:pPr>
            <a:r>
              <a:rPr lang="en-GB" b="1" dirty="0" smtClean="0"/>
              <a:t> – 582 stories published, 22 led to change</a:t>
            </a:r>
          </a:p>
          <a:p>
            <a:pPr marL="457200" lvl="1" indent="0">
              <a:buNone/>
            </a:pPr>
            <a:r>
              <a:rPr lang="en-GB" b="1" dirty="0" smtClean="0"/>
              <a:t>South Staffordshire: </a:t>
            </a:r>
          </a:p>
          <a:p>
            <a:pPr marL="457200" lvl="1" indent="0">
              <a:buNone/>
            </a:pPr>
            <a:r>
              <a:rPr lang="en-GB" b="1" dirty="0" smtClean="0"/>
              <a:t>– 582 stories published, 5 led to change</a:t>
            </a:r>
          </a:p>
          <a:p>
            <a:pPr marL="457200" lvl="1" indent="0">
              <a:buNone/>
            </a:pPr>
            <a:r>
              <a:rPr lang="en-GB" b="1" dirty="0" smtClean="0"/>
              <a:t>Telford: </a:t>
            </a:r>
          </a:p>
          <a:p>
            <a:pPr marL="457200" lvl="1" indent="0">
              <a:buNone/>
            </a:pPr>
            <a:r>
              <a:rPr lang="en-GB" b="1" dirty="0" smtClean="0"/>
              <a:t>– 236 stories published, 14 led to change</a:t>
            </a:r>
          </a:p>
          <a:p>
            <a:pPr marL="457200" lvl="1" indent="0">
              <a:buNone/>
            </a:pPr>
            <a:r>
              <a:rPr lang="en-GB" b="1" dirty="0" smtClean="0"/>
              <a:t>Shropshire: </a:t>
            </a:r>
          </a:p>
          <a:p>
            <a:pPr marL="457200" lvl="1" indent="0">
              <a:buNone/>
            </a:pPr>
            <a:r>
              <a:rPr lang="en-GB" b="1" dirty="0" smtClean="0"/>
              <a:t>– 285 stories published, 3 led to </a:t>
            </a:r>
            <a:r>
              <a:rPr lang="en-GB" b="1" dirty="0" smtClean="0"/>
              <a:t>change</a:t>
            </a:r>
          </a:p>
          <a:p>
            <a:pPr marL="457200" lvl="1" indent="0">
              <a:buNone/>
            </a:pPr>
            <a:r>
              <a:rPr lang="en-GB" b="1" dirty="0" smtClean="0">
                <a:solidFill>
                  <a:srgbClr val="FF0000"/>
                </a:solidFill>
              </a:rPr>
              <a:t>Total:</a:t>
            </a:r>
          </a:p>
          <a:p>
            <a:pPr marL="457200" lvl="1" indent="0">
              <a:buNone/>
            </a:pPr>
            <a:r>
              <a:rPr lang="en-GB" b="1" dirty="0" smtClean="0">
                <a:solidFill>
                  <a:srgbClr val="FF0000"/>
                </a:solidFill>
              </a:rPr>
              <a:t>– </a:t>
            </a:r>
            <a:r>
              <a:rPr lang="en-GB" b="1" dirty="0" smtClean="0">
                <a:solidFill>
                  <a:srgbClr val="FF0000"/>
                </a:solidFill>
              </a:rPr>
              <a:t>1,685 stories published, 44 led to change</a:t>
            </a:r>
            <a:endParaRPr lang="en-GB" b="1" dirty="0">
              <a:solidFill>
                <a:srgbClr val="FF0000"/>
              </a:solidFill>
            </a:endParaRPr>
          </a:p>
        </p:txBody>
      </p:sp>
    </p:spTree>
    <p:extLst>
      <p:ext uri="{BB962C8B-B14F-4D97-AF65-F5344CB8AC3E}">
        <p14:creationId xmlns:p14="http://schemas.microsoft.com/office/powerpoint/2010/main" val="138942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we encourage feedback from Service Users</a:t>
            </a:r>
            <a:endParaRPr lang="en-GB" b="1" dirty="0"/>
          </a:p>
        </p:txBody>
      </p:sp>
      <p:sp>
        <p:nvSpPr>
          <p:cNvPr id="3" name="Content Placeholder 2"/>
          <p:cNvSpPr>
            <a:spLocks noGrp="1"/>
          </p:cNvSpPr>
          <p:nvPr>
            <p:ph idx="1"/>
          </p:nvPr>
        </p:nvSpPr>
        <p:spPr>
          <a:xfrm>
            <a:off x="838200" y="2910348"/>
            <a:ext cx="10515600" cy="3421626"/>
          </a:xfrm>
        </p:spPr>
        <p:txBody>
          <a:bodyPr/>
          <a:lstStyle/>
          <a:p>
            <a:r>
              <a:rPr lang="en-GB" sz="3200" dirty="0" smtClean="0"/>
              <a:t>Promoted in clinic by reception and clinical staff</a:t>
            </a:r>
          </a:p>
          <a:p>
            <a:r>
              <a:rPr lang="en-GB" sz="3200" dirty="0" smtClean="0"/>
              <a:t>Advertised on our Website and via Social Media</a:t>
            </a:r>
          </a:p>
          <a:p>
            <a:r>
              <a:rPr lang="en-GB" sz="3200" dirty="0" smtClean="0"/>
              <a:t>Use of QR codes for easy access</a:t>
            </a:r>
          </a:p>
          <a:p>
            <a:r>
              <a:rPr lang="en-GB" sz="3200" dirty="0" smtClean="0"/>
              <a:t>Patients are sent text messages after their appointment with a link direct to Care Opinion to encourage them to provide feedback</a:t>
            </a:r>
          </a:p>
          <a:p>
            <a:pPr lvl="1"/>
            <a:endParaRPr lang="en-GB" dirty="0" smtClean="0"/>
          </a:p>
          <a:p>
            <a:endParaRPr lang="en-GB" dirty="0"/>
          </a:p>
        </p:txBody>
      </p:sp>
    </p:spTree>
    <p:extLst>
      <p:ext uri="{BB962C8B-B14F-4D97-AF65-F5344CB8AC3E}">
        <p14:creationId xmlns:p14="http://schemas.microsoft.com/office/powerpoint/2010/main" val="413683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Poster in Clinic with QR Code</a:t>
            </a:r>
            <a:endParaRPr lang="en-GB" b="1"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328702153"/>
              </p:ext>
            </p:extLst>
          </p:nvPr>
        </p:nvGraphicFramePr>
        <p:xfrm>
          <a:off x="4322660" y="2388778"/>
          <a:ext cx="3090863" cy="4373863"/>
        </p:xfrm>
        <a:graphic>
          <a:graphicData uri="http://schemas.openxmlformats.org/presentationml/2006/ole">
            <mc:AlternateContent xmlns:mc="http://schemas.openxmlformats.org/markup-compatibility/2006">
              <mc:Choice xmlns:v="urn:schemas-microsoft-com:vml" Requires="v">
                <p:oleObj spid="_x0000_s1036" name="Acrobat Document" r:id="rId4" imgW="3777942" imgH="5346465" progId="AcroExch.Document.DC">
                  <p:embed/>
                </p:oleObj>
              </mc:Choice>
              <mc:Fallback>
                <p:oleObj name="Acrobat Document" r:id="rId4" imgW="3777942" imgH="5346465" progId="AcroExch.Document.DC">
                  <p:embed/>
                  <p:pic>
                    <p:nvPicPr>
                      <p:cNvPr id="0" name=""/>
                      <p:cNvPicPr/>
                      <p:nvPr/>
                    </p:nvPicPr>
                    <p:blipFill>
                      <a:blip r:embed="rId5"/>
                      <a:stretch>
                        <a:fillRect/>
                      </a:stretch>
                    </p:blipFill>
                    <p:spPr>
                      <a:xfrm>
                        <a:off x="4322660" y="2388778"/>
                        <a:ext cx="3090863" cy="4373863"/>
                      </a:xfrm>
                      <a:prstGeom prst="rect">
                        <a:avLst/>
                      </a:prstGeom>
                    </p:spPr>
                  </p:pic>
                </p:oleObj>
              </mc:Fallback>
            </mc:AlternateContent>
          </a:graphicData>
        </a:graphic>
      </p:graphicFrame>
    </p:spTree>
    <p:extLst>
      <p:ext uri="{BB962C8B-B14F-4D97-AF65-F5344CB8AC3E}">
        <p14:creationId xmlns:p14="http://schemas.microsoft.com/office/powerpoint/2010/main" val="3295658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Noticeboard in Clinic</a:t>
            </a:r>
            <a:endParaRPr lang="en-GB"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14749" y="2605088"/>
            <a:ext cx="5506679" cy="4130009"/>
          </a:xfrm>
        </p:spPr>
      </p:pic>
    </p:spTree>
    <p:extLst>
      <p:ext uri="{BB962C8B-B14F-4D97-AF65-F5344CB8AC3E}">
        <p14:creationId xmlns:p14="http://schemas.microsoft.com/office/powerpoint/2010/main" val="2164840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our Website is used to Promote and Encourage feedback</a:t>
            </a:r>
            <a:endParaRPr lang="en-GB" b="1" dirty="0"/>
          </a:p>
        </p:txBody>
      </p:sp>
      <p:pic>
        <p:nvPicPr>
          <p:cNvPr id="5" name="Content Placeholder 4"/>
          <p:cNvPicPr>
            <a:picLocks noGrp="1" noChangeAspect="1"/>
          </p:cNvPicPr>
          <p:nvPr>
            <p:ph idx="1"/>
          </p:nvPr>
        </p:nvPicPr>
        <p:blipFill>
          <a:blip r:embed="rId3"/>
          <a:stretch>
            <a:fillRect/>
          </a:stretch>
        </p:blipFill>
        <p:spPr>
          <a:xfrm>
            <a:off x="1229852" y="2723075"/>
            <a:ext cx="7097524" cy="3992357"/>
          </a:xfrm>
          <a:prstGeom prst="rect">
            <a:avLst/>
          </a:prstGeom>
        </p:spPr>
      </p:pic>
      <p:sp>
        <p:nvSpPr>
          <p:cNvPr id="6" name="Left Arrow 5"/>
          <p:cNvSpPr/>
          <p:nvPr/>
        </p:nvSpPr>
        <p:spPr>
          <a:xfrm>
            <a:off x="8013291" y="4395019"/>
            <a:ext cx="2182761" cy="4326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676032" y="3440912"/>
            <a:ext cx="2366215" cy="954107"/>
          </a:xfrm>
          <a:prstGeom prst="rect">
            <a:avLst/>
          </a:prstGeom>
          <a:noFill/>
        </p:spPr>
        <p:txBody>
          <a:bodyPr wrap="square" rtlCol="0">
            <a:spAutoFit/>
          </a:bodyPr>
          <a:lstStyle/>
          <a:p>
            <a:r>
              <a:rPr lang="en-GB" sz="2800" b="1" dirty="0" smtClean="0"/>
              <a:t>Feedback Section</a:t>
            </a:r>
            <a:endParaRPr lang="en-GB" sz="2800" b="1" dirty="0"/>
          </a:p>
        </p:txBody>
      </p:sp>
    </p:spTree>
    <p:extLst>
      <p:ext uri="{BB962C8B-B14F-4D97-AF65-F5344CB8AC3E}">
        <p14:creationId xmlns:p14="http://schemas.microsoft.com/office/powerpoint/2010/main" val="402626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6" ma:contentTypeDescription="Create a new document." ma:contentTypeScope="" ma:versionID="d62867a208bb933fc22168749048a8c5">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ef711cd5f8b9762d719190804f3ef9e0"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70CF4F-B812-46AB-B6D0-B07E16BA253B}"/>
</file>

<file path=customXml/itemProps2.xml><?xml version="1.0" encoding="utf-8"?>
<ds:datastoreItem xmlns:ds="http://schemas.openxmlformats.org/officeDocument/2006/customXml" ds:itemID="{652C50B9-090E-4DA6-BDE7-C87274937A88}"/>
</file>

<file path=docProps/app.xml><?xml version="1.0" encoding="utf-8"?>
<Properties xmlns="http://schemas.openxmlformats.org/officeDocument/2006/extended-properties" xmlns:vt="http://schemas.openxmlformats.org/officeDocument/2006/docPropsVTypes">
  <TotalTime>1740</TotalTime>
  <Words>1603</Words>
  <Application>Microsoft Office PowerPoint</Application>
  <PresentationFormat>Widescreen</PresentationFormat>
  <Paragraphs>156</Paragraphs>
  <Slides>22</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Wingdings</vt:lpstr>
      <vt:lpstr>Office Theme</vt:lpstr>
      <vt:lpstr>Acrobat Document</vt:lpstr>
      <vt:lpstr>Care Opinion</vt:lpstr>
      <vt:lpstr>Content</vt:lpstr>
      <vt:lpstr>Introduction and Background</vt:lpstr>
      <vt:lpstr>Background</vt:lpstr>
      <vt:lpstr>Introduction and Background</vt:lpstr>
      <vt:lpstr>How we encourage feedback from Service Users</vt:lpstr>
      <vt:lpstr>Poster in Clinic with QR Code</vt:lpstr>
      <vt:lpstr>Noticeboard in Clinic</vt:lpstr>
      <vt:lpstr>How our Website is used to Promote and Encourage feedback</vt:lpstr>
      <vt:lpstr>How our Website is used to Promote and Encourage feedback</vt:lpstr>
      <vt:lpstr>How our website is used to promote and encourage feedback</vt:lpstr>
      <vt:lpstr>How our website is used to promote and encourage feedback</vt:lpstr>
      <vt:lpstr>Text Message sent to Service Users</vt:lpstr>
      <vt:lpstr>Blog Published after 12 Months:</vt:lpstr>
      <vt:lpstr>How we use Feedback for Learning and Change</vt:lpstr>
      <vt:lpstr>How we use Feedback for Learning and Change - Examples</vt:lpstr>
      <vt:lpstr>How we get Staff involved in Promoting Feedback and Responding Well</vt:lpstr>
      <vt:lpstr>How we are using Care Opinion to Positively Affect Staff Culture</vt:lpstr>
      <vt:lpstr>How we are using Care Opinion to Positively Affect Staff Culture</vt:lpstr>
      <vt:lpstr>Positive Staff Culture – Word Cloud</vt:lpstr>
      <vt:lpstr>What our Service Users say</vt:lpstr>
      <vt:lpstr>Thank you!  Any questions??</vt:lpstr>
    </vt:vector>
  </TitlesOfParts>
  <Company>S&amp;SHIS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Colton (RRE) MPFT</dc:creator>
  <cp:lastModifiedBy>JuliaC Barraclough (RRE) MPFT</cp:lastModifiedBy>
  <cp:revision>69</cp:revision>
  <cp:lastPrinted>2022-10-19T09:00:42Z</cp:lastPrinted>
  <dcterms:created xsi:type="dcterms:W3CDTF">2022-05-31T07:50:46Z</dcterms:created>
  <dcterms:modified xsi:type="dcterms:W3CDTF">2023-05-12T13:08:31Z</dcterms:modified>
</cp:coreProperties>
</file>