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8"/>
  </p:notesMasterIdLst>
  <p:sldIdLst>
    <p:sldId id="258" r:id="rId5"/>
    <p:sldId id="256" r:id="rId6"/>
    <p:sldId id="259" r:id="rId7"/>
    <p:sldId id="260" r:id="rId8"/>
    <p:sldId id="262" r:id="rId9"/>
    <p:sldId id="264" r:id="rId10"/>
    <p:sldId id="263" r:id="rId11"/>
    <p:sldId id="261" r:id="rId12"/>
    <p:sldId id="265" r:id="rId13"/>
    <p:sldId id="266" r:id="rId14"/>
    <p:sldId id="267" r:id="rId15"/>
    <p:sldId id="362" r:id="rId16"/>
    <p:sldId id="363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100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0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4528A4-84EF-4CF7-A9CA-F8FBDDFC4C86}" type="datetimeFigureOut">
              <a:rPr lang="en-GB" smtClean="0"/>
              <a:t>07/11/2022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7D5BED-E518-4BBB-8AED-A93D161BB9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9390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363CE76-C44D-42A7-AA8B-7518B4133A72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10321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363CE76-C44D-42A7-AA8B-7518B4133A72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14501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363CE76-C44D-42A7-AA8B-7518B4133A72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14501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8D37F5-2B4B-74C5-EC90-90161F503C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0402901-A3CE-E729-630B-CEE979B16BD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F08ECF-27E7-3B63-F42D-1209846358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E5693-148A-48EC-BAB3-4E9EC672CB91}" type="datetimeFigureOut">
              <a:rPr lang="en-GB" smtClean="0"/>
              <a:t>07/11/2022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575D61-23C7-0A0C-6F1B-A0FBA390D4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A238AE-6305-5382-D242-2B8AFEA1F4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5B9C6-A8B1-4C2A-9C75-382F7A2D0C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71945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C42DF6-0347-03F0-B4F8-C241B5C48A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4D8EB05-EF63-038D-215C-3A39CDD19BC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E24FEF-BBAC-1065-29C5-5F34CA5407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E5693-148A-48EC-BAB3-4E9EC672CB91}" type="datetimeFigureOut">
              <a:rPr lang="en-GB" smtClean="0"/>
              <a:t>07/11/2022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B95E87-5431-4519-C4BC-EB31F92C98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5FE0AE-42F4-BBE8-204C-7136CC33C1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5B9C6-A8B1-4C2A-9C75-382F7A2D0C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79344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A3EEFE9-2260-95D0-44D2-425F779F50C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6099569-B180-6B7A-BAC8-EE96161BDC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9C3B27-7620-D527-E95C-F0CF3DF018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E5693-148A-48EC-BAB3-4E9EC672CB91}" type="datetimeFigureOut">
              <a:rPr lang="en-GB" smtClean="0"/>
              <a:t>07/11/2022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89A2DE-EB8A-EC7C-8944-172F2CF141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96FBF0-71EE-5260-41C8-1CA5BF0E66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5B9C6-A8B1-4C2A-9C75-382F7A2D0C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00934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112B8D-E0A5-BF60-BA1D-D1779E1DBF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0256A4-632B-0908-66F2-4BCCE62590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A2DE14-FD19-171B-917F-8FB7018FE7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E5693-148A-48EC-BAB3-4E9EC672CB91}" type="datetimeFigureOut">
              <a:rPr lang="en-GB" smtClean="0"/>
              <a:t>07/11/2022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51D08D-7678-2BB6-9D55-69758296E1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613984-529E-789E-86FE-E692F838F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5B9C6-A8B1-4C2A-9C75-382F7A2D0C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78844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0AFED1-3C0B-E505-A99E-D4B1C158F1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22251AE-79A2-9FF4-A8A2-F25D38F3D0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FDBC5E-A2FD-1E39-6436-73324200E2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E5693-148A-48EC-BAB3-4E9EC672CB91}" type="datetimeFigureOut">
              <a:rPr lang="en-GB" smtClean="0"/>
              <a:t>07/11/2022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6F0AC0-1F08-8D3E-1CAC-5A9E6B3575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C14294-6310-7099-2019-989F2F6645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5B9C6-A8B1-4C2A-9C75-382F7A2D0C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88005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6EAB6D-9528-C387-E13C-5F375B1047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751378-D82A-3883-854A-A14FE58D242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1A23B93-14BC-EBC8-AE6D-6FB80E008C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8D8DD95-A4B1-6BC2-55D3-BA7B681B64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E5693-148A-48EC-BAB3-4E9EC672CB91}" type="datetimeFigureOut">
              <a:rPr lang="en-GB" smtClean="0"/>
              <a:t>07/11/2022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9317277-5717-479F-62DE-B91BF81771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28CBA9D-CCB1-519D-8CD3-FFB606E55E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5B9C6-A8B1-4C2A-9C75-382F7A2D0C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7031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61DE23-D03C-32E5-0E47-CF4E7B857D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87E0DE0-2689-92BF-A984-3998369E43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C07343F-531E-51BB-7E6A-4B61466E05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DEE9207-2D98-2CB0-16B9-40A8015BF3F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2F7E38A-6E09-3424-CBC9-9BDC1D19EDA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DF7A92F-639A-8B03-B6C6-FD92A41215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E5693-148A-48EC-BAB3-4E9EC672CB91}" type="datetimeFigureOut">
              <a:rPr lang="en-GB" smtClean="0"/>
              <a:t>07/11/2022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3CC7C0B-625B-649D-5C2B-6FF0F245C1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49FC01F-9678-0D3D-0DA1-3F7ED4E3A5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5B9C6-A8B1-4C2A-9C75-382F7A2D0C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96559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5F8C7E-9ACF-88A7-ABDD-8FA3BF1F15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83EAB5A-9D2E-4FB1-296A-7E150346AF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E5693-148A-48EC-BAB3-4E9EC672CB91}" type="datetimeFigureOut">
              <a:rPr lang="en-GB" smtClean="0"/>
              <a:t>07/11/2022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8C9C3F7-1444-F45F-15B0-3B7E5C00CD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EBEE718-0EF8-9A31-6684-B20B6D253F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5B9C6-A8B1-4C2A-9C75-382F7A2D0C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6654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E17FAD9-CDE7-12C9-D1A9-02093A9A3E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E5693-148A-48EC-BAB3-4E9EC672CB91}" type="datetimeFigureOut">
              <a:rPr lang="en-GB" smtClean="0"/>
              <a:t>07/11/2022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42C0C08-6181-CE5F-A0E7-E8A9576FA8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1DA0FB2-3198-9E8E-B276-BBCC166858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5B9C6-A8B1-4C2A-9C75-382F7A2D0C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75562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4381B0-CD4E-3D91-5877-67DBD357F2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9CA284-856F-BACA-286E-3ECC529559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E375426-DE70-2747-D000-6F659B390A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06D950-FBC6-4935-CDF3-BED5476281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E5693-148A-48EC-BAB3-4E9EC672CB91}" type="datetimeFigureOut">
              <a:rPr lang="en-GB" smtClean="0"/>
              <a:t>07/11/2022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900AFF1-6EF9-E8D0-7A27-0E2618DD71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E106C48-4DEF-5B15-F46D-71135678E2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5B9C6-A8B1-4C2A-9C75-382F7A2D0C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0092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ED7C6D-5FC9-0BFA-042A-9304366A47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583BB1B-4587-B1E4-A6E7-BCD0B8D1477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CA01F4E-3D09-0CF0-46AB-8CF4154C9E4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8E253F-AD95-AA75-0A55-C0F8D2F4EE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E5693-148A-48EC-BAB3-4E9EC672CB91}" type="datetimeFigureOut">
              <a:rPr lang="en-GB" smtClean="0"/>
              <a:t>07/11/2022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B616E9-6356-AFCA-45EC-11E0B23E63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BF5D511-3BAE-D3FA-92E3-021107EC5B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5B9C6-A8B1-4C2A-9C75-382F7A2D0C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2100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E8720BB-E36F-E50B-D791-7B7EEB9A4E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3042C7D-6BB3-AFE0-6332-D47EF45451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DF5429-A10B-F3EE-779A-9A47DE6F993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EE5693-148A-48EC-BAB3-4E9EC672CB91}" type="datetimeFigureOut">
              <a:rPr lang="en-GB" smtClean="0"/>
              <a:t>07/11/2022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9F7874-F76F-95F1-1BD3-8B284CB02B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6A48C7-D5BE-11DF-DA3E-8103996477F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A5B9C6-A8B1-4C2A-9C75-382F7A2D0C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57071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svg"/><Relationship Id="rId5" Type="http://schemas.openxmlformats.org/officeDocument/2006/relationships/image" Target="../media/image3.png"/><Relationship Id="rId4" Type="http://schemas.openxmlformats.org/officeDocument/2006/relationships/image" Target="../media/image2.sv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7" Type="http://schemas.openxmlformats.org/officeDocument/2006/relationships/image" Target="../media/image1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5" Type="http://schemas.openxmlformats.org/officeDocument/2006/relationships/image" Target="../media/image13.png"/><Relationship Id="rId4" Type="http://schemas.openxmlformats.org/officeDocument/2006/relationships/image" Target="../media/image1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svg"/><Relationship Id="rId5" Type="http://schemas.openxmlformats.org/officeDocument/2006/relationships/image" Target="../media/image3.png"/><Relationship Id="rId4" Type="http://schemas.openxmlformats.org/officeDocument/2006/relationships/image" Target="../media/image2.sv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svg"/><Relationship Id="rId5" Type="http://schemas.openxmlformats.org/officeDocument/2006/relationships/image" Target="../media/image3.png"/><Relationship Id="rId4" Type="http://schemas.openxmlformats.org/officeDocument/2006/relationships/image" Target="../media/image2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phic 5"/>
          <p:cNvPicPr>
            <a:picLocks noChangeAspect="1"/>
          </p:cNvPicPr>
          <p:nvPr/>
        </p:nvPicPr>
        <p:blipFill rotWithShape="1"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/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  <p:pic>
        <p:nvPicPr>
          <p:cNvPr id="5" name="Graphic 4"/>
          <p:cNvPicPr>
            <a:picLocks noChangeAspect="1"/>
          </p:cNvPicPr>
          <p:nvPr/>
        </p:nvPicPr>
        <p:blipFill rotWithShape="1"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rcRect l="41211" t="4342" r="370"/>
          <a:stretch/>
        </p:blipFill>
        <p:spPr>
          <a:xfrm>
            <a:off x="0" y="-1086262"/>
            <a:ext cx="12192000" cy="8658929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1540F4E4-C016-46BA-AD55-23D8D89013B9}"/>
              </a:ext>
            </a:extLst>
          </p:cNvPr>
          <p:cNvSpPr txBox="1"/>
          <p:nvPr/>
        </p:nvSpPr>
        <p:spPr>
          <a:xfrm>
            <a:off x="7589436" y="3655613"/>
            <a:ext cx="2940576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Care Opinion</a:t>
            </a:r>
          </a:p>
          <a:p>
            <a:pPr algn="ctr"/>
            <a:r>
              <a:rPr lang="en-GB" sz="3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wizards</a:t>
            </a:r>
          </a:p>
          <a:p>
            <a:pPr algn="ctr"/>
            <a:r>
              <a:rPr lang="en-GB" sz="3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behind the</a:t>
            </a:r>
          </a:p>
          <a:p>
            <a:pPr algn="ctr"/>
            <a:r>
              <a:rPr lang="en-GB" sz="3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curtain</a:t>
            </a:r>
          </a:p>
        </p:txBody>
      </p:sp>
    </p:spTree>
    <p:extLst>
      <p:ext uri="{BB962C8B-B14F-4D97-AF65-F5344CB8AC3E}">
        <p14:creationId xmlns:p14="http://schemas.microsoft.com/office/powerpoint/2010/main" val="22752089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CC4D10-0674-2870-3AD3-9AA44DD6C2D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053548"/>
            <a:ext cx="9144000" cy="1480929"/>
          </a:xfrm>
        </p:spPr>
        <p:txBody>
          <a:bodyPr>
            <a:normAutofit fontScale="90000"/>
          </a:bodyPr>
          <a:lstStyle/>
          <a:p>
            <a:r>
              <a:rPr lang="en-GB" dirty="0">
                <a:solidFill>
                  <a:srgbClr val="B10059"/>
                </a:solidFill>
              </a:rPr>
              <a:t>Contact with authors and services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F495226-3AA7-64A3-4F17-D25E426615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872409"/>
            <a:ext cx="5495636" cy="2822713"/>
          </a:xfrm>
        </p:spPr>
        <p:txBody>
          <a:bodyPr>
            <a:normAutofit fontScale="92500" lnSpcReduction="10000"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dirty="0"/>
              <a:t>Authors emailed regularly re Tagging to Services etc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dirty="0"/>
              <a:t>Authors sent signposting where necessary, particularly where ongoing issues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dirty="0"/>
              <a:t>Services contacted for critical postings and for safeguarding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dirty="0"/>
              <a:t>Advanced Moderation for Primary Care and specific providers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GB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GB" dirty="0"/>
          </a:p>
        </p:txBody>
      </p:sp>
      <p:pic>
        <p:nvPicPr>
          <p:cNvPr id="5" name="Picture 4" descr="Icon&#10;&#10;Description automatically generated">
            <a:extLst>
              <a:ext uri="{FF2B5EF4-FFF2-40B4-BE49-F238E27FC236}">
                <a16:creationId xmlns:a16="http://schemas.microsoft.com/office/drawing/2014/main" id="{9F205D15-4A5B-21E4-81C4-58104F8B00E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4276" y="2608368"/>
            <a:ext cx="3463724" cy="27260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39165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CC4D10-0674-2870-3AD3-9AA44DD6C2D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053548"/>
            <a:ext cx="9144000" cy="1480929"/>
          </a:xfrm>
        </p:spPr>
        <p:txBody>
          <a:bodyPr>
            <a:normAutofit fontScale="90000"/>
          </a:bodyPr>
          <a:lstStyle/>
          <a:p>
            <a:r>
              <a:rPr lang="en-GB" dirty="0">
                <a:solidFill>
                  <a:srgbClr val="B10059"/>
                </a:solidFill>
              </a:rPr>
              <a:t>What matters most in moderation</a:t>
            </a:r>
          </a:p>
        </p:txBody>
      </p:sp>
      <p:pic>
        <p:nvPicPr>
          <p:cNvPr id="7" name="Picture 6" descr="Icon&#10;&#10;Description automatically generated">
            <a:extLst>
              <a:ext uri="{FF2B5EF4-FFF2-40B4-BE49-F238E27FC236}">
                <a16:creationId xmlns:a16="http://schemas.microsoft.com/office/drawing/2014/main" id="{6D698506-23F7-5231-FF40-7A00010B6B8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9623" y="2534477"/>
            <a:ext cx="3812886" cy="3799365"/>
          </a:xfrm>
          <a:prstGeom prst="rect">
            <a:avLst/>
          </a:prstGeom>
        </p:spPr>
      </p:pic>
      <p:pic>
        <p:nvPicPr>
          <p:cNvPr id="9" name="Picture 8" descr="Icon&#10;&#10;Description automatically generated">
            <a:extLst>
              <a:ext uri="{FF2B5EF4-FFF2-40B4-BE49-F238E27FC236}">
                <a16:creationId xmlns:a16="http://schemas.microsoft.com/office/drawing/2014/main" id="{F72C4E06-B3EF-8B8B-3909-6C6FB956FA9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86157" y="2709183"/>
            <a:ext cx="1993941" cy="1569275"/>
          </a:xfrm>
          <a:prstGeom prst="rect">
            <a:avLst/>
          </a:prstGeom>
        </p:spPr>
      </p:pic>
      <p:pic>
        <p:nvPicPr>
          <p:cNvPr id="11" name="Picture 10" descr="Icon&#10;&#10;Description automatically generated">
            <a:extLst>
              <a:ext uri="{FF2B5EF4-FFF2-40B4-BE49-F238E27FC236}">
                <a16:creationId xmlns:a16="http://schemas.microsoft.com/office/drawing/2014/main" id="{D7C7ECBE-3566-AE50-4596-8FAFEA46B24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5584" y="4539699"/>
            <a:ext cx="1524670" cy="1645816"/>
          </a:xfrm>
          <a:prstGeom prst="rect">
            <a:avLst/>
          </a:prstGeom>
        </p:spPr>
      </p:pic>
      <p:pic>
        <p:nvPicPr>
          <p:cNvPr id="13" name="Picture 12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72E708C8-16A8-A4E5-F32E-D3C538A006AF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64524" y="4158636"/>
            <a:ext cx="1658663" cy="2026879"/>
          </a:xfrm>
          <a:prstGeom prst="rect">
            <a:avLst/>
          </a:prstGeom>
        </p:spPr>
      </p:pic>
      <p:pic>
        <p:nvPicPr>
          <p:cNvPr id="15" name="Picture 14" descr="Shape, icon, arrow&#10;&#10;Description automatically generated">
            <a:extLst>
              <a:ext uri="{FF2B5EF4-FFF2-40B4-BE49-F238E27FC236}">
                <a16:creationId xmlns:a16="http://schemas.microsoft.com/office/drawing/2014/main" id="{3F277D29-9667-7AFA-6313-EB57882EB1AF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27269" y="2589361"/>
            <a:ext cx="1595918" cy="1569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29894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phic 5"/>
          <p:cNvPicPr>
            <a:picLocks noChangeAspect="1"/>
          </p:cNvPicPr>
          <p:nvPr/>
        </p:nvPicPr>
        <p:blipFill rotWithShape="1"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/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  <p:pic>
        <p:nvPicPr>
          <p:cNvPr id="5" name="Graphic 4"/>
          <p:cNvPicPr>
            <a:picLocks noChangeAspect="1"/>
          </p:cNvPicPr>
          <p:nvPr/>
        </p:nvPicPr>
        <p:blipFill rotWithShape="1"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rcRect l="41211" t="4342" r="370"/>
          <a:stretch/>
        </p:blipFill>
        <p:spPr>
          <a:xfrm>
            <a:off x="0" y="-1056445"/>
            <a:ext cx="12192000" cy="8658929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1540F4E4-C016-46BA-AD55-23D8D89013B9}"/>
              </a:ext>
            </a:extLst>
          </p:cNvPr>
          <p:cNvSpPr txBox="1"/>
          <p:nvPr/>
        </p:nvSpPr>
        <p:spPr>
          <a:xfrm>
            <a:off x="7580064" y="4059141"/>
            <a:ext cx="29405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Questions</a:t>
            </a:r>
          </a:p>
        </p:txBody>
      </p:sp>
    </p:spTree>
    <p:extLst>
      <p:ext uri="{BB962C8B-B14F-4D97-AF65-F5344CB8AC3E}">
        <p14:creationId xmlns:p14="http://schemas.microsoft.com/office/powerpoint/2010/main" val="1691169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phic 5"/>
          <p:cNvPicPr>
            <a:picLocks noChangeAspect="1"/>
          </p:cNvPicPr>
          <p:nvPr/>
        </p:nvPicPr>
        <p:blipFill rotWithShape="1"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/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  <p:pic>
        <p:nvPicPr>
          <p:cNvPr id="5" name="Graphic 4"/>
          <p:cNvPicPr>
            <a:picLocks noChangeAspect="1"/>
          </p:cNvPicPr>
          <p:nvPr/>
        </p:nvPicPr>
        <p:blipFill rotWithShape="1"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rcRect l="41211" t="4342" r="370"/>
          <a:stretch/>
        </p:blipFill>
        <p:spPr>
          <a:xfrm>
            <a:off x="0" y="-1056445"/>
            <a:ext cx="12192000" cy="8658929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1540F4E4-C016-46BA-AD55-23D8D89013B9}"/>
              </a:ext>
            </a:extLst>
          </p:cNvPr>
          <p:cNvSpPr txBox="1"/>
          <p:nvPr/>
        </p:nvSpPr>
        <p:spPr>
          <a:xfrm>
            <a:off x="7570125" y="3840480"/>
            <a:ext cx="294057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30894063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CC4D10-0674-2870-3AD3-9AA44DD6C2D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053549"/>
            <a:ext cx="9144000" cy="884582"/>
          </a:xfrm>
        </p:spPr>
        <p:txBody>
          <a:bodyPr>
            <a:normAutofit fontScale="90000"/>
          </a:bodyPr>
          <a:lstStyle/>
          <a:p>
            <a:r>
              <a:rPr lang="en-GB" dirty="0">
                <a:solidFill>
                  <a:srgbClr val="B10059"/>
                </a:solidFill>
              </a:rPr>
              <a:t>What is Moderation?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F495226-3AA7-64A3-4F17-D25E426615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186609"/>
            <a:ext cx="5542722" cy="3508513"/>
          </a:xfrm>
        </p:spPr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dirty="0"/>
              <a:t>Authors submit stories about a health or social care experience.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dirty="0"/>
              <a:t>Moderators check and edit stories before publication.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dirty="0"/>
              <a:t>Identifying safeguarding concerns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dirty="0"/>
              <a:t>Examples of edits we might make: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GB" dirty="0"/>
              <a:t>Anonymising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GB" dirty="0"/>
              <a:t>Tagging services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GB" dirty="0"/>
              <a:t>Metadata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GB" dirty="0"/>
          </a:p>
        </p:txBody>
      </p:sp>
      <p:pic>
        <p:nvPicPr>
          <p:cNvPr id="7" name="Picture 6" descr="Graphical user interface&#10;&#10;Description automatically generated with medium confidence">
            <a:extLst>
              <a:ext uri="{FF2B5EF4-FFF2-40B4-BE49-F238E27FC236}">
                <a16:creationId xmlns:a16="http://schemas.microsoft.com/office/drawing/2014/main" id="{39C7C835-91E3-8139-496D-3E8AAF37B2A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0957" y="2050402"/>
            <a:ext cx="3849868" cy="39349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99379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CC4D10-0674-2870-3AD3-9AA44DD6C2D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053548"/>
            <a:ext cx="9144000" cy="1570381"/>
          </a:xfrm>
        </p:spPr>
        <p:txBody>
          <a:bodyPr>
            <a:normAutofit fontScale="90000"/>
          </a:bodyPr>
          <a:lstStyle/>
          <a:p>
            <a:r>
              <a:rPr lang="en-GB" dirty="0">
                <a:solidFill>
                  <a:srgbClr val="B10059"/>
                </a:solidFill>
              </a:rPr>
              <a:t>Why people post feedback online</a:t>
            </a:r>
          </a:p>
        </p:txBody>
      </p:sp>
      <p:pic>
        <p:nvPicPr>
          <p:cNvPr id="7" name="Picture 6" descr="Chart, bar chart&#10;&#10;Description automatically generated">
            <a:extLst>
              <a:ext uri="{FF2B5EF4-FFF2-40B4-BE49-F238E27FC236}">
                <a16:creationId xmlns:a16="http://schemas.microsoft.com/office/drawing/2014/main" id="{D9DB7914-01E2-20E0-B1E6-ADA265DAB64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9526" y="2623929"/>
            <a:ext cx="6005272" cy="36606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09596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CC4D10-0674-2870-3AD3-9AA44DD6C2D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053549"/>
            <a:ext cx="9144000" cy="884582"/>
          </a:xfrm>
        </p:spPr>
        <p:txBody>
          <a:bodyPr>
            <a:normAutofit fontScale="90000"/>
          </a:bodyPr>
          <a:lstStyle/>
          <a:p>
            <a:r>
              <a:rPr lang="en-GB" dirty="0">
                <a:solidFill>
                  <a:srgbClr val="B10059"/>
                </a:solidFill>
              </a:rPr>
              <a:t>Why we moderate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F495226-3AA7-64A3-4F17-D25E426615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186609"/>
            <a:ext cx="5542722" cy="3508513"/>
          </a:xfrm>
        </p:spPr>
        <p:txBody>
          <a:bodyPr>
            <a:normAutofit fontScale="32500" lnSpcReduction="20000"/>
          </a:bodyPr>
          <a:lstStyle/>
          <a:p>
            <a:pPr algn="l"/>
            <a:r>
              <a:rPr lang="en-GB" sz="7400" dirty="0"/>
              <a:t>We have four aims which guide our moderation on Care Opinion</a:t>
            </a:r>
          </a:p>
          <a:p>
            <a:pPr algn="l"/>
            <a:endParaRPr lang="en-GB" sz="7400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7400" dirty="0"/>
              <a:t>Enable a clear, timely, public, constructive conversation about care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7400" dirty="0"/>
              <a:t>Make giving feedback safe and easy for patients, service users and carers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7400" dirty="0"/>
              <a:t>Encourage authentic feedback, based in personal experience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7400" dirty="0"/>
              <a:t>Treat staff legally and fairly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GB" dirty="0"/>
          </a:p>
        </p:txBody>
      </p:sp>
      <p:pic>
        <p:nvPicPr>
          <p:cNvPr id="5" name="Picture 4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E8782E55-6A4C-FBB5-14CB-675D890A045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3758" y="2019653"/>
            <a:ext cx="2957223" cy="36137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29931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CC4D10-0674-2870-3AD3-9AA44DD6C2D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053549"/>
            <a:ext cx="9144000" cy="884582"/>
          </a:xfrm>
        </p:spPr>
        <p:txBody>
          <a:bodyPr>
            <a:normAutofit fontScale="90000"/>
          </a:bodyPr>
          <a:lstStyle/>
          <a:p>
            <a:r>
              <a:rPr lang="en-GB" dirty="0">
                <a:solidFill>
                  <a:srgbClr val="B10059"/>
                </a:solidFill>
              </a:rPr>
              <a:t>How we moderate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F495226-3AA7-64A3-4F17-D25E426615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136912"/>
            <a:ext cx="5542722" cy="4214192"/>
          </a:xfrm>
        </p:spPr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dirty="0"/>
              <a:t>We moderate in line with our moderation policy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GB" dirty="0"/>
              <a:t>Informed by the Care Opinion values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GB" dirty="0"/>
              <a:t>Updating and refining the policy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dirty="0"/>
              <a:t>Maintaining story integrity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GB" dirty="0"/>
              <a:t>Light-touch edits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GB" dirty="0"/>
              <a:t>Author consent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dirty="0"/>
              <a:t>Managing complex stories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GB" dirty="0"/>
              <a:t>Shared decision making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GB" dirty="0"/>
              <a:t>Safeguarding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GB" dirty="0"/>
              <a:t>Contacting authors or services</a:t>
            </a:r>
          </a:p>
          <a:p>
            <a:pPr lvl="1" algn="l"/>
            <a:endParaRPr lang="en-GB" dirty="0"/>
          </a:p>
        </p:txBody>
      </p:sp>
      <p:pic>
        <p:nvPicPr>
          <p:cNvPr id="7" name="Picture 6" descr="A picture containing text&#10;&#10;Description automatically generated">
            <a:extLst>
              <a:ext uri="{FF2B5EF4-FFF2-40B4-BE49-F238E27FC236}">
                <a16:creationId xmlns:a16="http://schemas.microsoft.com/office/drawing/2014/main" id="{6B311F60-FEB9-5428-87B6-EDC0E8531A8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2826" y="2401454"/>
            <a:ext cx="4725441" cy="3100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08614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CC4D10-0674-2870-3AD3-9AA44DD6C2D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437322"/>
            <a:ext cx="9144000" cy="805069"/>
          </a:xfrm>
        </p:spPr>
        <p:txBody>
          <a:bodyPr>
            <a:normAutofit fontScale="90000"/>
          </a:bodyPr>
          <a:lstStyle/>
          <a:p>
            <a:r>
              <a:rPr lang="en-GB" dirty="0">
                <a:solidFill>
                  <a:srgbClr val="B10059"/>
                </a:solidFill>
              </a:rPr>
              <a:t>Anatomy of a story</a:t>
            </a:r>
          </a:p>
        </p:txBody>
      </p:sp>
      <p:pic>
        <p:nvPicPr>
          <p:cNvPr id="5" name="Picture 4" descr="Graphical user interface, website&#10;&#10;Description automatically generated">
            <a:extLst>
              <a:ext uri="{FF2B5EF4-FFF2-40B4-BE49-F238E27FC236}">
                <a16:creationId xmlns:a16="http://schemas.microsoft.com/office/drawing/2014/main" id="{22F58525-9C72-F80E-8D48-91040174858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6555" y="1242391"/>
            <a:ext cx="8178889" cy="5285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58293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CC4D10-0674-2870-3AD3-9AA44DD6C2D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053549"/>
            <a:ext cx="9144000" cy="884582"/>
          </a:xfrm>
        </p:spPr>
        <p:txBody>
          <a:bodyPr>
            <a:normAutofit fontScale="90000"/>
          </a:bodyPr>
          <a:lstStyle/>
          <a:p>
            <a:r>
              <a:rPr lang="en-GB" dirty="0">
                <a:solidFill>
                  <a:srgbClr val="B10059"/>
                </a:solidFill>
              </a:rPr>
              <a:t>Who moderates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F495226-3AA7-64A3-4F17-D25E426615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186609"/>
            <a:ext cx="5542722" cy="3508513"/>
          </a:xfrm>
        </p:spPr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dirty="0"/>
              <a:t>The moderation team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GB" dirty="0"/>
              <a:t>Dedicated 1</a:t>
            </a:r>
            <a:r>
              <a:rPr lang="en-GB" baseline="30000" dirty="0"/>
              <a:t>st</a:t>
            </a:r>
            <a:r>
              <a:rPr lang="en-GB" dirty="0"/>
              <a:t> line moderators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GB" dirty="0"/>
              <a:t>2</a:t>
            </a:r>
            <a:r>
              <a:rPr lang="en-GB" baseline="30000" dirty="0"/>
              <a:t>nd</a:t>
            </a:r>
            <a:r>
              <a:rPr lang="en-GB" dirty="0"/>
              <a:t> line moderators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GB" dirty="0"/>
              <a:t>Subscriber support team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dirty="0"/>
              <a:t>Training new moderators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GB" dirty="0"/>
              <a:t>Site training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GB" dirty="0"/>
              <a:t>Safeguarding training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GB" dirty="0"/>
              <a:t>Mentoring, coaching and shadowing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GB" dirty="0"/>
              <a:t>Initial audit</a:t>
            </a:r>
          </a:p>
        </p:txBody>
      </p:sp>
      <p:pic>
        <p:nvPicPr>
          <p:cNvPr id="5" name="Picture 4" descr="Icon&#10;&#10;Description automatically generated">
            <a:extLst>
              <a:ext uri="{FF2B5EF4-FFF2-40B4-BE49-F238E27FC236}">
                <a16:creationId xmlns:a16="http://schemas.microsoft.com/office/drawing/2014/main" id="{0203E4D6-C0D8-6C66-6E32-9DDF25EC145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6722" y="2186609"/>
            <a:ext cx="3395842" cy="32813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53956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CC4D10-0674-2870-3AD3-9AA44DD6C2D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053549"/>
            <a:ext cx="9144000" cy="884582"/>
          </a:xfrm>
        </p:spPr>
        <p:txBody>
          <a:bodyPr>
            <a:normAutofit fontScale="90000"/>
          </a:bodyPr>
          <a:lstStyle/>
          <a:p>
            <a:r>
              <a:rPr lang="en-GB" dirty="0">
                <a:solidFill>
                  <a:srgbClr val="B10059"/>
                </a:solidFill>
              </a:rPr>
              <a:t>How we maintain quality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F495226-3AA7-64A3-4F17-D25E426615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186609"/>
            <a:ext cx="5542722" cy="3508513"/>
          </a:xfrm>
        </p:spPr>
        <p:txBody>
          <a:bodyPr>
            <a:normAutofit lnSpcReduction="10000"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dirty="0"/>
              <a:t>Moderation policy constantly reviewed as part of Quality Management System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dirty="0"/>
              <a:t>Monthly moderation meetings for all moderation staff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dirty="0"/>
              <a:t>Quarterly moderation meetings for senior moderators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dirty="0"/>
              <a:t>Robust induction for new moderators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dirty="0"/>
              <a:t>Regular quality audits for all moderators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dirty="0"/>
              <a:t>Adheres to legal advice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GB" dirty="0"/>
          </a:p>
        </p:txBody>
      </p:sp>
      <p:pic>
        <p:nvPicPr>
          <p:cNvPr id="5" name="Picture 4" descr="Shape, icon, arrow&#10;&#10;Description automatically generated">
            <a:extLst>
              <a:ext uri="{FF2B5EF4-FFF2-40B4-BE49-F238E27FC236}">
                <a16:creationId xmlns:a16="http://schemas.microsoft.com/office/drawing/2014/main" id="{9BF6AC08-B1AE-EFE9-BBF6-1FBC0A791EC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1153" y="2186609"/>
            <a:ext cx="3388447" cy="33318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12895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CC4D10-0674-2870-3AD3-9AA44DD6C2D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053549"/>
            <a:ext cx="9144000" cy="884582"/>
          </a:xfrm>
        </p:spPr>
        <p:txBody>
          <a:bodyPr>
            <a:normAutofit fontScale="90000"/>
          </a:bodyPr>
          <a:lstStyle/>
          <a:p>
            <a:r>
              <a:rPr lang="en-GB" dirty="0">
                <a:solidFill>
                  <a:srgbClr val="B10059"/>
                </a:solidFill>
              </a:rPr>
              <a:t>Criticality and safeguarding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F495226-3AA7-64A3-4F17-D25E426615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186609"/>
            <a:ext cx="5542722" cy="3508513"/>
          </a:xfrm>
        </p:spPr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dirty="0"/>
              <a:t>Criticality assigned to each story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dirty="0"/>
              <a:t>Ratings useful for quality, risk and complaints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dirty="0"/>
              <a:t>Robust Safeguarding processes at both levels of moderation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dirty="0"/>
              <a:t>Process in place for rare safeguarding postings requiring contact with providers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GB" dirty="0"/>
          </a:p>
        </p:txBody>
      </p:sp>
      <p:pic>
        <p:nvPicPr>
          <p:cNvPr id="5" name="Picture 4" descr="Icon&#10;&#10;Description automatically generated">
            <a:extLst>
              <a:ext uri="{FF2B5EF4-FFF2-40B4-BE49-F238E27FC236}">
                <a16:creationId xmlns:a16="http://schemas.microsoft.com/office/drawing/2014/main" id="{9734ACA2-07EB-AC05-3A6C-4B168E6B3C8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6672" y="2306029"/>
            <a:ext cx="2892093" cy="31218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21123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CFD1DA66B80FF4D9756848E7FB3FB93" ma:contentTypeVersion="13" ma:contentTypeDescription="Create a new document." ma:contentTypeScope="" ma:versionID="f528fb75355bb8ca73550149482698ae">
  <xsd:schema xmlns:xsd="http://www.w3.org/2001/XMLSchema" xmlns:xs="http://www.w3.org/2001/XMLSchema" xmlns:p="http://schemas.microsoft.com/office/2006/metadata/properties" xmlns:ns3="20b683a5-e7c6-4646-89bb-4083eff0b8d5" xmlns:ns4="902710fe-a537-4721-9749-8d6d88f77de1" targetNamespace="http://schemas.microsoft.com/office/2006/metadata/properties" ma:root="true" ma:fieldsID="e090c9034f48b9aef0aa36ed9aec4587" ns3:_="" ns4:_="">
    <xsd:import namespace="20b683a5-e7c6-4646-89bb-4083eff0b8d5"/>
    <xsd:import namespace="902710fe-a537-4721-9749-8d6d88f77de1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ServiceOCR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0b683a5-e7c6-4646-89bb-4083eff0b8d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02710fe-a537-4721-9749-8d6d88f77de1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5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D9CC758-C1AD-4F15-BABC-3BCBE7B15D6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0b683a5-e7c6-4646-89bb-4083eff0b8d5"/>
    <ds:schemaRef ds:uri="902710fe-a537-4721-9749-8d6d88f77de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2E728FA-3C3A-4378-88DD-1D4F21E26C6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915C3C7-2AD8-4DB1-BF13-CA59F96DD7E4}">
  <ds:schemaRefs>
    <ds:schemaRef ds:uri="http://purl.org/dc/terms/"/>
    <ds:schemaRef ds:uri="http://schemas.openxmlformats.org/package/2006/metadata/core-properties"/>
    <ds:schemaRef ds:uri="20b683a5-e7c6-4646-89bb-4083eff0b8d5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902710fe-a537-4721-9749-8d6d88f77de1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252</TotalTime>
  <Words>301</Words>
  <Application>Microsoft Office PowerPoint</Application>
  <PresentationFormat>Widescreen</PresentationFormat>
  <Paragraphs>65</Paragraphs>
  <Slides>13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PowerPoint Presentation</vt:lpstr>
      <vt:lpstr>What is Moderation?</vt:lpstr>
      <vt:lpstr>Why people post feedback online</vt:lpstr>
      <vt:lpstr>Why we moderate</vt:lpstr>
      <vt:lpstr>How we moderate</vt:lpstr>
      <vt:lpstr>Anatomy of a story</vt:lpstr>
      <vt:lpstr>Who moderates</vt:lpstr>
      <vt:lpstr>How we maintain quality</vt:lpstr>
      <vt:lpstr>Criticality and safeguarding</vt:lpstr>
      <vt:lpstr>Contact with authors and services</vt:lpstr>
      <vt:lpstr>What matters most in moderation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Ali Patrick</dc:creator>
  <cp:lastModifiedBy>Tim Hunt</cp:lastModifiedBy>
  <cp:revision>11</cp:revision>
  <dcterms:created xsi:type="dcterms:W3CDTF">2022-11-03T12:24:37Z</dcterms:created>
  <dcterms:modified xsi:type="dcterms:W3CDTF">2022-11-07T10:11:57Z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0x010100FCFD1DA66B80FF4D9756848E7FB3FB93</vt:lpwstr>
  </property>
</Properties>
</file>