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6" r:id="rId4"/>
    <p:sldId id="260" r:id="rId5"/>
    <p:sldId id="261" r:id="rId6"/>
    <p:sldId id="270" r:id="rId7"/>
    <p:sldId id="267" r:id="rId8"/>
    <p:sldId id="262" r:id="rId9"/>
    <p:sldId id="259" r:id="rId10"/>
    <p:sldId id="269" r:id="rId11"/>
    <p:sldId id="263" r:id="rId12"/>
    <p:sldId id="264" r:id="rId13"/>
    <p:sldId id="265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A3"/>
    <a:srgbClr val="FF5757"/>
    <a:srgbClr val="F60000"/>
    <a:srgbClr val="F11F47"/>
    <a:srgbClr val="C60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424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29"/>
    </p:cViewPr>
  </p:sorterViewPr>
  <p:notesViewPr>
    <p:cSldViewPr snapToGrid="0">
      <p:cViewPr>
        <p:scale>
          <a:sx n="78" d="100"/>
          <a:sy n="78" d="100"/>
        </p:scale>
        <p:origin x="-2011" y="144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414A6-7B0B-4EBE-93B4-9D06FE27AAE5}" type="datetimeFigureOut">
              <a:rPr lang="en-GB" smtClean="0"/>
              <a:pPr/>
              <a:t>19/07/2017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0D49D-379A-4036-98CA-09EB9B02377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D619A-8961-4355-88B0-526D7B3C40BA}" type="datetimeFigureOut">
              <a:rPr lang="en-GB" smtClean="0"/>
              <a:pPr/>
              <a:t>19/07/2017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4E53-51B7-4C2A-8F26-D5515FD2E68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48" y="4250730"/>
            <a:ext cx="8394915" cy="1178657"/>
          </a:xfrm>
        </p:spPr>
        <p:txBody>
          <a:bodyPr anchor="b">
            <a:normAutofit/>
          </a:bodyPr>
          <a:lstStyle>
            <a:lvl1pPr algn="l">
              <a:defRPr sz="4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24" y="5530579"/>
            <a:ext cx="8388738" cy="738416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376" y="6356355"/>
            <a:ext cx="792377" cy="365125"/>
          </a:xfrm>
        </p:spPr>
        <p:txBody>
          <a:bodyPr/>
          <a:lstStyle/>
          <a:p>
            <a:fld id="{155FF451-1B74-4171-8A20-EBD1BB18EAD7}" type="datetimeFigureOut">
              <a:rPr lang="en-GB" smtClean="0"/>
              <a:pPr/>
              <a:t>19/07/2017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7723" y="6356355"/>
            <a:ext cx="6024439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04" y="824311"/>
            <a:ext cx="521781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65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664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19/07/2017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532" y="666064"/>
            <a:ext cx="1431000" cy="7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9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19/07/2017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4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664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19/07/2017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532" y="666064"/>
            <a:ext cx="1431000" cy="75084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628650" y="1690691"/>
            <a:ext cx="5400000" cy="0"/>
          </a:xfrm>
          <a:prstGeom prst="line">
            <a:avLst/>
          </a:prstGeom>
          <a:ln w="28575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8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470399"/>
            <a:ext cx="7886700" cy="102494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532582"/>
            <a:ext cx="7886700" cy="5570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19/07/2017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8651" y="147052"/>
            <a:ext cx="1931552" cy="4286112"/>
          </a:xfrm>
          <a:prstGeom prst="rect">
            <a:avLst/>
          </a:prstGeom>
          <a:solidFill>
            <a:srgbClr val="C60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635687" y="147052"/>
            <a:ext cx="1931552" cy="4286112"/>
          </a:xfrm>
          <a:prstGeom prst="rect">
            <a:avLst/>
          </a:prstGeom>
          <a:solidFill>
            <a:srgbClr val="C60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642723" y="147052"/>
            <a:ext cx="1931552" cy="4286112"/>
          </a:xfrm>
          <a:prstGeom prst="rect">
            <a:avLst/>
          </a:prstGeom>
          <a:solidFill>
            <a:srgbClr val="C60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649759" y="147052"/>
            <a:ext cx="1931552" cy="4286112"/>
          </a:xfrm>
          <a:prstGeom prst="rect">
            <a:avLst/>
          </a:prstGeom>
          <a:solidFill>
            <a:srgbClr val="C60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3553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9"/>
            <a:ext cx="664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19/07/2017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8650" y="1690691"/>
            <a:ext cx="5400000" cy="0"/>
          </a:xfrm>
          <a:prstGeom prst="line">
            <a:avLst/>
          </a:prstGeom>
          <a:ln w="28575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532" y="666064"/>
            <a:ext cx="1431000" cy="7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0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365129"/>
            <a:ext cx="66420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61248"/>
            <a:ext cx="3868340" cy="81682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43201"/>
            <a:ext cx="3868340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861244"/>
            <a:ext cx="3887391" cy="81682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743199"/>
            <a:ext cx="3887391" cy="344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19/07/2017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8650" y="1690691"/>
            <a:ext cx="5400000" cy="0"/>
          </a:xfrm>
          <a:prstGeom prst="line">
            <a:avLst/>
          </a:prstGeom>
          <a:ln w="28575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532" y="666064"/>
            <a:ext cx="1431000" cy="7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2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664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19/07/2017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690691"/>
            <a:ext cx="5400000" cy="0"/>
          </a:xfrm>
          <a:prstGeom prst="line">
            <a:avLst/>
          </a:prstGeom>
          <a:ln w="28575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532" y="666064"/>
            <a:ext cx="1431000" cy="7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19/07/2017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75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380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19/07/2017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532" y="666064"/>
            <a:ext cx="1431000" cy="7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9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2057400"/>
            <a:ext cx="4629150" cy="380365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19/07/2017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532" y="666064"/>
            <a:ext cx="1431000" cy="7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3" y="6356355"/>
            <a:ext cx="792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FF451-1B74-4171-8A20-EBD1BB18EAD7}" type="datetimeFigureOut">
              <a:rPr lang="en-GB" smtClean="0"/>
              <a:pPr/>
              <a:t>19/07/2017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9641" y="6356355"/>
            <a:ext cx="645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858" y="6356355"/>
            <a:ext cx="409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3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60C30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Clr>
          <a:srgbClr val="C60C3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60C3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60C3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60C3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60C3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opinion.org.uk/opinions/314838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48" y="4250730"/>
            <a:ext cx="9012752" cy="1178657"/>
          </a:xfrm>
        </p:spPr>
        <p:txBody>
          <a:bodyPr>
            <a:noAutofit/>
          </a:bodyPr>
          <a:lstStyle/>
          <a:p>
            <a:r>
              <a:rPr lang="en-GB" sz="2800" dirty="0"/>
              <a:t>Using Care Opinion within the School of Health Sciences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Leslie Robinson (</a:t>
            </a:r>
            <a:r>
              <a:rPr lang="en-GB" dirty="0" err="1"/>
              <a:t>EdD</a:t>
            </a:r>
            <a:r>
              <a:rPr lang="en-GB" dirty="0"/>
              <a:t>): University of Salford</a:t>
            </a:r>
          </a:p>
          <a:p>
            <a:r>
              <a:rPr lang="en-GB" dirty="0"/>
              <a:t>PI </a:t>
            </a:r>
            <a:r>
              <a:rPr lang="en-GB" dirty="0" err="1"/>
              <a:t>WoMMeN</a:t>
            </a:r>
            <a:r>
              <a:rPr lang="en-GB" dirty="0"/>
              <a:t> project (Social Media for Breast Screening)</a:t>
            </a:r>
          </a:p>
        </p:txBody>
      </p:sp>
    </p:spTree>
    <p:extLst>
      <p:ext uri="{BB962C8B-B14F-4D97-AF65-F5344CB8AC3E}">
        <p14:creationId xmlns:p14="http://schemas.microsoft.com/office/powerpoint/2010/main" val="2844406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/>
              <a:t>Example level 7: </a:t>
            </a:r>
            <a:br>
              <a:rPr lang="en-GB" dirty="0"/>
            </a:br>
            <a:r>
              <a:rPr lang="en-GB" dirty="0"/>
              <a:t>Fundamentals of Mammography Practice (relevant LOs)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AU" sz="2400" b="1" dirty="0">
                <a:latin typeface="+mn-lt"/>
              </a:rPr>
              <a:t>Knowledge and Understanding</a:t>
            </a:r>
            <a:endParaRPr lang="en-AU" sz="2400" dirty="0">
              <a:latin typeface="+mn-lt"/>
            </a:endParaRPr>
          </a:p>
          <a:p>
            <a:pPr lvl="0"/>
            <a:r>
              <a:rPr lang="en-AU" sz="2400" dirty="0">
                <a:latin typeface="+mn-lt"/>
              </a:rPr>
              <a:t>Critically analyse and evaluate professional issues through reflection on own practice</a:t>
            </a:r>
            <a:endParaRPr lang="en-GB" sz="2400" dirty="0">
              <a:latin typeface="+mn-lt"/>
            </a:endParaRPr>
          </a:p>
          <a:p>
            <a:pPr lvl="0"/>
            <a:r>
              <a:rPr lang="en-AU" sz="2400" dirty="0">
                <a:latin typeface="+mn-lt"/>
              </a:rPr>
              <a:t>Critically review practice within the breast service using evidence based research, demonstrating a contribution to the enhancement of service delivery</a:t>
            </a:r>
          </a:p>
          <a:p>
            <a:pPr lvl="0">
              <a:buNone/>
            </a:pPr>
            <a:r>
              <a:rPr lang="en-AU" sz="2400" b="1" dirty="0">
                <a:latin typeface="+mn-lt"/>
              </a:rPr>
              <a:t>Transferable Skills </a:t>
            </a:r>
            <a:endParaRPr lang="en-GB" sz="2400" b="1" dirty="0">
              <a:latin typeface="+mn-lt"/>
            </a:endParaRPr>
          </a:p>
          <a:p>
            <a:pPr lvl="0"/>
            <a:r>
              <a:rPr lang="en-AU" sz="2400" dirty="0">
                <a:latin typeface="+mn-lt"/>
              </a:rPr>
              <a:t>Application of inter-personal skills to enhance communication skills with patients, carers and other agencies</a:t>
            </a:r>
            <a:endParaRPr lang="en-GB" sz="2400" dirty="0">
              <a:latin typeface="+mn-lt"/>
            </a:endParaRPr>
          </a:p>
          <a:p>
            <a:pPr lvl="0"/>
            <a:r>
              <a:rPr lang="en-AU" sz="2400" dirty="0">
                <a:latin typeface="+mn-lt"/>
              </a:rPr>
              <a:t>Develop team working and leadership skills, and improve patient/health care</a:t>
            </a:r>
            <a:endParaRPr lang="en-GB" sz="2400" dirty="0">
              <a:latin typeface="+mn-lt"/>
            </a:endParaRPr>
          </a:p>
          <a:p>
            <a:pPr>
              <a:buNone/>
            </a:pPr>
            <a:endParaRPr lang="en-GB" sz="2400" dirty="0">
              <a:latin typeface="+mn-lt"/>
            </a:endParaRPr>
          </a:p>
          <a:p>
            <a:pPr lvl="0"/>
            <a:endParaRPr lang="en-GB" sz="2400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Example Discussion Session Level 7: Fundamentals of Mammography Practice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u="sng" dirty="0"/>
              <a:t> Week 1 </a:t>
            </a:r>
            <a:r>
              <a:rPr lang="en-GB" sz="2400" dirty="0"/>
              <a:t>(mid Sept): Introduction of Care Opinion and concepts</a:t>
            </a:r>
          </a:p>
          <a:p>
            <a:r>
              <a:rPr lang="en-GB" sz="2400" dirty="0"/>
              <a:t>Independent study: students find one positive and one negative story associated with either communication, team working or compassionate care within a mammography department/breast screening service</a:t>
            </a:r>
          </a:p>
          <a:p>
            <a:r>
              <a:rPr lang="en-GB" sz="2400" u="sng" dirty="0"/>
              <a:t>Week 2 </a:t>
            </a:r>
            <a:r>
              <a:rPr lang="en-GB" sz="2400" dirty="0"/>
              <a:t>(beginning Oct): Feedback to the student cohort in week two session as a delivered 5 minute presentation.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15000" y="4991100"/>
            <a:ext cx="1600200" cy="1651000"/>
            <a:chOff x="6502400" y="1320800"/>
            <a:chExt cx="1600200" cy="1651000"/>
          </a:xfrm>
        </p:grpSpPr>
        <p:sp>
          <p:nvSpPr>
            <p:cNvPr id="9" name="Oval 8"/>
            <p:cNvSpPr/>
            <p:nvPr/>
          </p:nvSpPr>
          <p:spPr>
            <a:xfrm>
              <a:off x="6502400" y="1320800"/>
              <a:ext cx="1600200" cy="165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/>
            </a:p>
            <a:p>
              <a:pPr algn="ctr"/>
              <a:endParaRPr lang="en-GB" sz="1600" b="1" dirty="0"/>
            </a:p>
            <a:p>
              <a:pPr algn="ctr"/>
              <a:r>
                <a:rPr lang="en-GB" sz="1600" b="1" dirty="0"/>
                <a:t>Exploring the ‘case</a:t>
              </a:r>
              <a:r>
                <a:rPr lang="en-GB" sz="1400" dirty="0"/>
                <a:t>’</a:t>
              </a:r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6997700" y="1420483"/>
              <a:ext cx="571500" cy="467264"/>
            </a:xfrm>
            <a:prstGeom prst="wedgeEllipseCallout">
              <a:avLst>
                <a:gd name="adj1" fmla="val -50410"/>
                <a:gd name="adj2" fmla="val 98864"/>
              </a:avLst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864101"/>
            <a:ext cx="3225800" cy="1727914"/>
            <a:chOff x="5575300" y="4203700"/>
            <a:chExt cx="3390900" cy="1827381"/>
          </a:xfrm>
        </p:grpSpPr>
        <p:grpSp>
          <p:nvGrpSpPr>
            <p:cNvPr id="17" name="Group 14"/>
            <p:cNvGrpSpPr/>
            <p:nvPr/>
          </p:nvGrpSpPr>
          <p:grpSpPr>
            <a:xfrm>
              <a:off x="5575300" y="4203700"/>
              <a:ext cx="3390900" cy="1827381"/>
              <a:chOff x="5575300" y="4203700"/>
              <a:chExt cx="3390900" cy="1827381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575300" y="4203700"/>
                <a:ext cx="1816100" cy="180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747000" y="5054600"/>
                <a:ext cx="1219200" cy="97648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Exploring the ‘space’</a:t>
                </a:r>
              </a:p>
            </p:txBody>
          </p:sp>
          <p:sp>
            <p:nvSpPr>
              <p:cNvPr id="22" name="Right Arrow 21"/>
              <p:cNvSpPr/>
              <p:nvPr/>
            </p:nvSpPr>
            <p:spPr>
              <a:xfrm rot="10800000">
                <a:off x="7429500" y="4889500"/>
                <a:ext cx="482600" cy="3175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3" name="Picture 6" descr="C:\Users\Leslie\AppData\Local\Microsoft\Windows\INetCache\IE\N7A5L154\Eye_macro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937500" y="4445925"/>
                <a:ext cx="876300" cy="605499"/>
              </a:xfrm>
              <a:prstGeom prst="rect">
                <a:avLst/>
              </a:prstGeom>
              <a:noFill/>
            </p:spPr>
          </p:pic>
        </p:grpSp>
        <p:sp>
          <p:nvSpPr>
            <p:cNvPr id="18" name="Oval Callout 17"/>
            <p:cNvSpPr/>
            <p:nvPr/>
          </p:nvSpPr>
          <p:spPr>
            <a:xfrm>
              <a:off x="6197600" y="4483100"/>
              <a:ext cx="520700" cy="393700"/>
            </a:xfrm>
            <a:prstGeom prst="wedgeEllipseCallout">
              <a:avLst>
                <a:gd name="adj1" fmla="val -84247"/>
                <a:gd name="adj2" fmla="val 97984"/>
              </a:avLst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Callout 18"/>
            <p:cNvSpPr/>
            <p:nvPr/>
          </p:nvSpPr>
          <p:spPr>
            <a:xfrm>
              <a:off x="6350000" y="4927600"/>
              <a:ext cx="520700" cy="393700"/>
            </a:xfrm>
            <a:prstGeom prst="wedgeEllipseCallout">
              <a:avLst>
                <a:gd name="adj1" fmla="val 64533"/>
                <a:gd name="adj2" fmla="val 101210"/>
              </a:avLst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113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edback-1978036_19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8506" y="0"/>
            <a:ext cx="6015789" cy="415778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9578" y="2258762"/>
            <a:ext cx="8298780" cy="4351338"/>
          </a:xfr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/>
              <a:t>Questions as part of Module Evaluation</a:t>
            </a:r>
          </a:p>
          <a:p>
            <a:r>
              <a:rPr lang="en-GB" dirty="0"/>
              <a:t>Focus groups</a:t>
            </a:r>
          </a:p>
          <a:p>
            <a:r>
              <a:rPr lang="en-GB" dirty="0"/>
              <a:t>Semi-structured</a:t>
            </a:r>
          </a:p>
          <a:p>
            <a:pPr lvl="1"/>
            <a:r>
              <a:rPr lang="en-GB" dirty="0"/>
              <a:t>Outcomes</a:t>
            </a:r>
          </a:p>
          <a:p>
            <a:pPr lvl="2"/>
            <a:r>
              <a:rPr lang="en-GB" dirty="0"/>
              <a:t>Related to claims made by CO for learning</a:t>
            </a:r>
          </a:p>
          <a:p>
            <a:pPr lvl="2"/>
            <a:r>
              <a:rPr lang="en-GB" dirty="0"/>
              <a:t>Module learning outcomes</a:t>
            </a:r>
          </a:p>
          <a:p>
            <a:pPr lvl="1"/>
            <a:r>
              <a:rPr lang="en-GB" dirty="0"/>
              <a:t>Process</a:t>
            </a:r>
          </a:p>
          <a:p>
            <a:pPr lvl="2"/>
            <a:r>
              <a:rPr lang="en-GB" dirty="0"/>
              <a:t>Impact on learning experience </a:t>
            </a:r>
          </a:p>
          <a:p>
            <a:r>
              <a:rPr lang="en-GB" dirty="0"/>
              <a:t>Any others CO would like to add?</a:t>
            </a:r>
          </a:p>
          <a:p>
            <a:r>
              <a:rPr lang="en-GB" dirty="0"/>
              <a:t>Would CO other HEIs like to be involved in interviews and/or analysis</a:t>
            </a:r>
          </a:p>
          <a:p>
            <a:r>
              <a:rPr lang="en-GB" dirty="0"/>
              <a:t>Ethics approval for publication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5987" y="-204537"/>
            <a:ext cx="6642000" cy="1325563"/>
          </a:xfrm>
        </p:spPr>
        <p:txBody>
          <a:bodyPr/>
          <a:lstStyle/>
          <a:p>
            <a:r>
              <a:rPr lang="en-GB" dirty="0"/>
              <a:t>Evaluation of CO activities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hange, List, Pin, Arrows, Transformation, Novel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7958" y="2009273"/>
            <a:ext cx="3343513" cy="2382253"/>
          </a:xfrm>
          <a:prstGeom prst="rect">
            <a:avLst/>
          </a:prstGeom>
          <a:noFill/>
        </p:spPr>
      </p:pic>
      <p:pic>
        <p:nvPicPr>
          <p:cNvPr id="4106" name="Picture 10" descr="Pound, Uk, Money, Currency, Finance, Business, Cash"/>
          <p:cNvPicPr>
            <a:picLocks noChangeAspect="1" noChangeArrowheads="1"/>
          </p:cNvPicPr>
          <p:nvPr/>
        </p:nvPicPr>
        <p:blipFill>
          <a:blip r:embed="rId3" cstate="print"/>
          <a:srcRect l="21532" r="25241"/>
          <a:stretch>
            <a:fillRect/>
          </a:stretch>
        </p:blipFill>
        <p:spPr bwMode="auto">
          <a:xfrm>
            <a:off x="6569243" y="4174959"/>
            <a:ext cx="1167063" cy="1461753"/>
          </a:xfrm>
          <a:prstGeom prst="rect">
            <a:avLst/>
          </a:prstGeom>
          <a:noFill/>
        </p:spPr>
      </p:pic>
      <p:pic>
        <p:nvPicPr>
          <p:cNvPr id="9" name="Picture 10" descr="Pound, Uk, Money, Currency, Finance, Business, Cash"/>
          <p:cNvPicPr>
            <a:picLocks noChangeAspect="1" noChangeArrowheads="1"/>
          </p:cNvPicPr>
          <p:nvPr/>
        </p:nvPicPr>
        <p:blipFill>
          <a:blip r:embed="rId3" cstate="print"/>
          <a:srcRect l="20617" r="23412"/>
          <a:stretch>
            <a:fillRect/>
          </a:stretch>
        </p:blipFill>
        <p:spPr bwMode="auto">
          <a:xfrm>
            <a:off x="5582653" y="4844716"/>
            <a:ext cx="1227221" cy="14617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588" y="1693277"/>
            <a:ext cx="7886700" cy="4351338"/>
          </a:xfrm>
        </p:spPr>
        <p:txBody>
          <a:bodyPr/>
          <a:lstStyle/>
          <a:p>
            <a:r>
              <a:rPr lang="en-GB" dirty="0"/>
              <a:t>Staff reluctance</a:t>
            </a:r>
          </a:p>
          <a:p>
            <a:pPr lvl="1"/>
            <a:r>
              <a:rPr lang="en-GB" dirty="0"/>
              <a:t>change at a difficult/busy time </a:t>
            </a:r>
          </a:p>
          <a:p>
            <a:pPr lvl="1"/>
            <a:r>
              <a:rPr lang="en-GB" dirty="0"/>
              <a:t>concern regarding Social Media</a:t>
            </a:r>
          </a:p>
          <a:p>
            <a:pPr lvl="1"/>
            <a:r>
              <a:rPr lang="en-GB" dirty="0"/>
              <a:t>anxiety regarding IT in classroom</a:t>
            </a:r>
          </a:p>
          <a:p>
            <a:r>
              <a:rPr lang="en-GB" dirty="0"/>
              <a:t>Cost of evaluation</a:t>
            </a:r>
          </a:p>
          <a:p>
            <a:pPr lvl="1"/>
            <a:r>
              <a:rPr lang="en-GB" dirty="0"/>
              <a:t>incentives for participants </a:t>
            </a:r>
          </a:p>
          <a:p>
            <a:pPr lvl="1"/>
            <a:r>
              <a:rPr lang="en-GB" dirty="0"/>
              <a:t>transcriptions</a:t>
            </a:r>
          </a:p>
          <a:p>
            <a:r>
              <a:rPr lang="en-GB" dirty="0"/>
              <a:t>What happens next year?</a:t>
            </a:r>
          </a:p>
        </p:txBody>
      </p:sp>
      <p:sp>
        <p:nvSpPr>
          <p:cNvPr id="4098" name="AutoShape 2" descr="Image result for change"/>
          <p:cNvSpPr>
            <a:spLocks noChangeAspect="1" noChangeArrowheads="1"/>
          </p:cNvSpPr>
          <p:nvPr/>
        </p:nvSpPr>
        <p:spPr bwMode="auto">
          <a:xfrm>
            <a:off x="155575" y="-1790700"/>
            <a:ext cx="52578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0" name="AutoShape 4" descr="Image result for change"/>
          <p:cNvSpPr>
            <a:spLocks noChangeAspect="1" noChangeArrowheads="1"/>
          </p:cNvSpPr>
          <p:nvPr/>
        </p:nvSpPr>
        <p:spPr bwMode="auto">
          <a:xfrm>
            <a:off x="155575" y="-1790700"/>
            <a:ext cx="52578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2" name="AutoShape 6" descr="Image result for change"/>
          <p:cNvSpPr>
            <a:spLocks noChangeAspect="1" noChangeArrowheads="1"/>
          </p:cNvSpPr>
          <p:nvPr/>
        </p:nvSpPr>
        <p:spPr bwMode="auto">
          <a:xfrm>
            <a:off x="155575" y="-1790700"/>
            <a:ext cx="52578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10" descr="Pound, Uk, Money, Currency, Finance, Business, Cash"/>
          <p:cNvPicPr>
            <a:picLocks noChangeAspect="1" noChangeArrowheads="1"/>
          </p:cNvPicPr>
          <p:nvPr/>
        </p:nvPicPr>
        <p:blipFill>
          <a:blip r:embed="rId4" cstate="print"/>
          <a:srcRect l="21891" r="25555"/>
          <a:stretch>
            <a:fillRect/>
          </a:stretch>
        </p:blipFill>
        <p:spPr bwMode="auto">
          <a:xfrm>
            <a:off x="7652083" y="4511842"/>
            <a:ext cx="1022685" cy="1297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of Health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4117975"/>
          </a:xfrm>
        </p:spPr>
        <p:txBody>
          <a:bodyPr numCol="2">
            <a:noAutofit/>
          </a:bodyPr>
          <a:lstStyle/>
          <a:p>
            <a:r>
              <a:rPr lang="en-GB" sz="2400" dirty="0"/>
              <a:t>Diagnostic Radiography</a:t>
            </a:r>
          </a:p>
          <a:p>
            <a:r>
              <a:rPr lang="en-GB" sz="2400" dirty="0"/>
              <a:t>Physiotherapy</a:t>
            </a:r>
          </a:p>
          <a:p>
            <a:r>
              <a:rPr lang="en-GB" sz="2400" dirty="0"/>
              <a:t>Occupational Therapy</a:t>
            </a:r>
          </a:p>
          <a:p>
            <a:r>
              <a:rPr lang="en-GB" sz="2400" dirty="0"/>
              <a:t>Podiatry</a:t>
            </a:r>
          </a:p>
          <a:p>
            <a:r>
              <a:rPr lang="en-GB" sz="2400" dirty="0"/>
              <a:t>Prosthetics and Orthotics</a:t>
            </a:r>
          </a:p>
          <a:p>
            <a:r>
              <a:rPr lang="en-GB" sz="2400" dirty="0"/>
              <a:t>Psychology</a:t>
            </a:r>
          </a:p>
          <a:p>
            <a:pPr lvl="1"/>
            <a:r>
              <a:rPr lang="en-GB" sz="1800" dirty="0"/>
              <a:t>Psychology and Counselling</a:t>
            </a:r>
          </a:p>
          <a:p>
            <a:pPr lvl="1"/>
            <a:r>
              <a:rPr lang="en-GB" sz="1800" dirty="0"/>
              <a:t>Psychology and Criminology</a:t>
            </a:r>
          </a:p>
          <a:p>
            <a:pPr lvl="1"/>
            <a:r>
              <a:rPr lang="en-GB" sz="1800" dirty="0"/>
              <a:t>Psychology and Criminology</a:t>
            </a:r>
          </a:p>
          <a:p>
            <a:pPr lvl="1"/>
            <a:r>
              <a:rPr lang="en-GB" sz="1800" dirty="0"/>
              <a:t>Psychology of Sport </a:t>
            </a:r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r>
              <a:rPr lang="en-GB" sz="2400" dirty="0"/>
              <a:t>Public Health</a:t>
            </a:r>
          </a:p>
          <a:p>
            <a:r>
              <a:rPr lang="en-GB" sz="2400" dirty="0"/>
              <a:t>Public Health with Placement</a:t>
            </a:r>
          </a:p>
          <a:p>
            <a:r>
              <a:rPr lang="en-GB" sz="2400" dirty="0"/>
              <a:t>Sport Rehabilitation</a:t>
            </a:r>
          </a:p>
          <a:p>
            <a:r>
              <a:rPr lang="en-GB" sz="2400" dirty="0"/>
              <a:t>Sports Coaching</a:t>
            </a:r>
          </a:p>
          <a:p>
            <a:r>
              <a:rPr lang="en-GB" sz="2400" dirty="0"/>
              <a:t>Exercise, Nutrition and Health</a:t>
            </a:r>
          </a:p>
          <a:p>
            <a:r>
              <a:rPr lang="en-GB" sz="2400" dirty="0"/>
              <a:t>Sports Science </a:t>
            </a:r>
          </a:p>
          <a:p>
            <a:endParaRPr lang="en-GB" sz="2400" dirty="0"/>
          </a:p>
          <a:p>
            <a:r>
              <a:rPr lang="en-GB" sz="2400" dirty="0"/>
              <a:t>Wide range of post-graduate  taught and research programmes</a:t>
            </a:r>
          </a:p>
          <a:p>
            <a:pPr>
              <a:buNone/>
            </a:pPr>
            <a:r>
              <a:rPr lang="en-GB" sz="2400" dirty="0"/>
              <a:t>e.g. Media Psychology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Care Opinion?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51" y="1787525"/>
            <a:ext cx="5391149" cy="4351338"/>
          </a:xfrm>
        </p:spPr>
        <p:txBody>
          <a:bodyPr>
            <a:normAutofit/>
          </a:bodyPr>
          <a:lstStyle/>
          <a:p>
            <a:r>
              <a:rPr lang="en-GB" sz="2400" dirty="0"/>
              <a:t>Jan 2017-Jul  2017</a:t>
            </a:r>
          </a:p>
          <a:p>
            <a:r>
              <a:rPr lang="en-GB" sz="2400" dirty="0"/>
              <a:t>HEIF funding to embed lessons from </a:t>
            </a:r>
            <a:r>
              <a:rPr lang="en-GB" sz="2400" dirty="0" err="1"/>
              <a:t>WoMMeN</a:t>
            </a:r>
            <a:r>
              <a:rPr lang="en-GB" sz="2400" dirty="0"/>
              <a:t> project within learning activities</a:t>
            </a:r>
          </a:p>
          <a:p>
            <a:pPr lvl="1"/>
            <a:r>
              <a:rPr lang="en-GB" sz="2000" dirty="0"/>
              <a:t>Using social media to communicate with patients/clients online</a:t>
            </a:r>
          </a:p>
          <a:p>
            <a:pPr lvl="2"/>
            <a:r>
              <a:rPr lang="en-GB" sz="2000" dirty="0"/>
              <a:t>Professional/Medico-legal issues</a:t>
            </a:r>
          </a:p>
          <a:p>
            <a:pPr lvl="2"/>
            <a:r>
              <a:rPr lang="en-GB" sz="2000" dirty="0"/>
              <a:t>Employer social media communication strategies</a:t>
            </a:r>
          </a:p>
          <a:p>
            <a:pPr lvl="2"/>
            <a:r>
              <a:rPr lang="en-GB" sz="2000" dirty="0"/>
              <a:t>Technical issues: how/where</a:t>
            </a:r>
          </a:p>
          <a:p>
            <a:r>
              <a:rPr lang="en-GB" sz="2400" dirty="0"/>
              <a:t>Care Opinion seemed ideal vehicle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875" t="889" r="22500" b="30000"/>
          <a:stretch>
            <a:fillRect/>
          </a:stretch>
        </p:blipFill>
        <p:spPr bwMode="auto">
          <a:xfrm>
            <a:off x="5638800" y="2683571"/>
            <a:ext cx="3505200" cy="236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Wommen Network - Breast Screening"/>
          <p:cNvPicPr>
            <a:picLocks noChangeAspect="1" noChangeArrowheads="1"/>
          </p:cNvPicPr>
          <p:nvPr/>
        </p:nvPicPr>
        <p:blipFill>
          <a:blip r:embed="rId3" cstate="print"/>
          <a:srcRect r="76106"/>
          <a:stretch>
            <a:fillRect/>
          </a:stretch>
        </p:blipFill>
        <p:spPr bwMode="auto">
          <a:xfrm>
            <a:off x="6259829" y="1695450"/>
            <a:ext cx="2884171" cy="131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Ways of using Care 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825625"/>
            <a:ext cx="4902199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1. Social media as illustrative content: story scenarios</a:t>
            </a:r>
          </a:p>
          <a:p>
            <a:pPr lvl="1"/>
            <a:r>
              <a:rPr lang="en-GB" dirty="0"/>
              <a:t>Learning </a:t>
            </a:r>
          </a:p>
          <a:p>
            <a:pPr lvl="1"/>
            <a:r>
              <a:rPr lang="en-GB" dirty="0"/>
              <a:t>Assessment</a:t>
            </a:r>
          </a:p>
          <a:p>
            <a:pPr lvl="1">
              <a:buNone/>
            </a:pPr>
            <a:endParaRPr lang="en-GB" dirty="0"/>
          </a:p>
          <a:p>
            <a:pPr lvl="1"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2. Social Media as concept</a:t>
            </a:r>
          </a:p>
          <a:p>
            <a:pPr lvl="1"/>
            <a:r>
              <a:rPr lang="en-GB" dirty="0"/>
              <a:t>Value of patient feedback</a:t>
            </a:r>
          </a:p>
          <a:p>
            <a:pPr lvl="1"/>
            <a:r>
              <a:rPr lang="en-GB" dirty="0"/>
              <a:t>Communication skills in an on-line space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575300" y="4203700"/>
            <a:ext cx="3390900" cy="1866563"/>
            <a:chOff x="5575300" y="4203700"/>
            <a:chExt cx="3390900" cy="1866563"/>
          </a:xfrm>
        </p:grpSpPr>
        <p:grpSp>
          <p:nvGrpSpPr>
            <p:cNvPr id="15" name="Group 14"/>
            <p:cNvGrpSpPr/>
            <p:nvPr/>
          </p:nvGrpSpPr>
          <p:grpSpPr>
            <a:xfrm>
              <a:off x="5575300" y="4203700"/>
              <a:ext cx="3390900" cy="1866563"/>
              <a:chOff x="5575300" y="4203700"/>
              <a:chExt cx="3390900" cy="1866563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575300" y="4203700"/>
                <a:ext cx="1816100" cy="180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747000" y="5054600"/>
                <a:ext cx="1219200" cy="10156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/>
                  <a:t>Exploring the ‘space’</a:t>
                </a:r>
              </a:p>
            </p:txBody>
          </p:sp>
          <p:sp>
            <p:nvSpPr>
              <p:cNvPr id="7" name="Right Arrow 6"/>
              <p:cNvSpPr/>
              <p:nvPr/>
            </p:nvSpPr>
            <p:spPr>
              <a:xfrm rot="10800000">
                <a:off x="7429500" y="4889500"/>
                <a:ext cx="482600" cy="3175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486" name="Picture 6" descr="C:\Users\Leslie\AppData\Local\Microsoft\Windows\INetCache\IE\N7A5L154\Eye_macro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937500" y="4445925"/>
                <a:ext cx="876300" cy="605499"/>
              </a:xfrm>
              <a:prstGeom prst="rect">
                <a:avLst/>
              </a:prstGeom>
              <a:noFill/>
            </p:spPr>
          </p:pic>
        </p:grpSp>
        <p:sp>
          <p:nvSpPr>
            <p:cNvPr id="13" name="Oval Callout 12"/>
            <p:cNvSpPr/>
            <p:nvPr/>
          </p:nvSpPr>
          <p:spPr>
            <a:xfrm>
              <a:off x="6197600" y="4483100"/>
              <a:ext cx="520700" cy="393700"/>
            </a:xfrm>
            <a:prstGeom prst="wedgeEllipseCallout">
              <a:avLst>
                <a:gd name="adj1" fmla="val -84247"/>
                <a:gd name="adj2" fmla="val 97984"/>
              </a:avLst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Callout 13"/>
            <p:cNvSpPr/>
            <p:nvPr/>
          </p:nvSpPr>
          <p:spPr>
            <a:xfrm>
              <a:off x="6350000" y="4927600"/>
              <a:ext cx="520700" cy="393700"/>
            </a:xfrm>
            <a:prstGeom prst="wedgeEllipseCallout">
              <a:avLst>
                <a:gd name="adj1" fmla="val 64533"/>
                <a:gd name="adj2" fmla="val 101210"/>
              </a:avLst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61000" y="1892300"/>
            <a:ext cx="1917700" cy="1803400"/>
            <a:chOff x="5461000" y="1892300"/>
            <a:chExt cx="1917700" cy="1803400"/>
          </a:xfrm>
        </p:grpSpPr>
        <p:sp>
          <p:nvSpPr>
            <p:cNvPr id="4" name="Oval 3"/>
            <p:cNvSpPr/>
            <p:nvPr/>
          </p:nvSpPr>
          <p:spPr>
            <a:xfrm>
              <a:off x="5461000" y="1892300"/>
              <a:ext cx="1917700" cy="180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/>
            </a:p>
            <a:p>
              <a:pPr algn="ctr"/>
              <a:endParaRPr lang="en-GB" sz="2000" b="1" dirty="0"/>
            </a:p>
            <a:p>
              <a:pPr algn="ctr"/>
              <a:r>
                <a:rPr lang="en-GB" sz="2000" b="1" dirty="0"/>
                <a:t>Exploring the ‘case</a:t>
              </a:r>
              <a:r>
                <a:rPr lang="en-GB" dirty="0"/>
                <a:t>’</a:t>
              </a:r>
            </a:p>
          </p:txBody>
        </p:sp>
        <p:sp>
          <p:nvSpPr>
            <p:cNvPr id="17" name="Oval Callout 16"/>
            <p:cNvSpPr/>
            <p:nvPr/>
          </p:nvSpPr>
          <p:spPr>
            <a:xfrm>
              <a:off x="6159500" y="2108200"/>
              <a:ext cx="571500" cy="381000"/>
            </a:xfrm>
            <a:prstGeom prst="wedgeEllipseCallout">
              <a:avLst>
                <a:gd name="adj1" fmla="val -50410"/>
                <a:gd name="adj2" fmla="val 98864"/>
              </a:avLst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0"/>
            <a:ext cx="6642000" cy="612771"/>
          </a:xfrm>
        </p:spPr>
        <p:txBody>
          <a:bodyPr>
            <a:normAutofit/>
          </a:bodyPr>
          <a:lstStyle/>
          <a:p>
            <a:r>
              <a:rPr lang="en-GB" sz="2400" dirty="0"/>
              <a:t>Plan for using Care Opinion in 2017/18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613" y="573989"/>
          <a:ext cx="8799287" cy="6004882"/>
        </p:xfrm>
        <a:graphic>
          <a:graphicData uri="http://schemas.openxmlformats.org/drawingml/2006/table">
            <a:tbl>
              <a:tblPr/>
              <a:tblGrid>
                <a:gridCol w="4200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Module/learner/Profession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Level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“Introduction to Collaborative Professional Practice”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Radiography; physiotherapy; OT; podiatry; P&amp;O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Scenarios for learning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Summative assessment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“Fundamentals of Patient Centred Care”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Radiography 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Scenarios as PBL triggers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Source material for summative assignment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Into Employment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Radiography; physiotherapy; OT; podiatry; P&amp;O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Classroom Discussions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Summative assessment – service re-design?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/>
                        <a:t>“Psychology and Health” Psychology, Psychology and Counselling and Psychology and Criminology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Classroom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 discussions: this group do not have access to real clinical cases </a:t>
                      </a:r>
                      <a:r>
                        <a:rPr lang="en-GB" sz="1500" i="1" baseline="0" dirty="0">
                          <a:latin typeface="Calibri"/>
                          <a:ea typeface="Calibri"/>
                          <a:cs typeface="Times New Roman"/>
                        </a:rPr>
                        <a:t>(already used this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“Fundamentals of Mammography Practice”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latin typeface="Calibri"/>
                          <a:ea typeface="Calibri"/>
                          <a:cs typeface="Times New Roman"/>
                        </a:rPr>
                        <a:t>Mammographers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Scenarios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 for learning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Occupational Therapy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Development of communication and empathy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Scenarios for learning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Application of these skills to online interaction linked to HCPC  focus on mediation and truth telling skills 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to be evaluated as part of a VC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 award project)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MSc Research Methods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OT Advanced Practice, distance learners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Qualitative data analysis exercise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Nuclear Medicine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Scenarios for learning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Summative reflective assessment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National project on values based practice in Radiography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Post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500" baseline="0" dirty="0" err="1">
                          <a:latin typeface="Calibri"/>
                          <a:ea typeface="Calibri"/>
                          <a:cs typeface="Times New Roman"/>
                        </a:rPr>
                        <a:t>qual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Leslie Robinson to deliver session on Care Opinion at study day October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0"/>
            <a:ext cx="6642000" cy="612771"/>
          </a:xfrm>
        </p:spPr>
        <p:txBody>
          <a:bodyPr>
            <a:normAutofit/>
          </a:bodyPr>
          <a:lstStyle/>
          <a:p>
            <a:r>
              <a:rPr lang="en-GB" sz="2400" dirty="0"/>
              <a:t>Plan for using Care Opinion in 2017/18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613" y="573989"/>
          <a:ext cx="8799287" cy="6004882"/>
        </p:xfrm>
        <a:graphic>
          <a:graphicData uri="http://schemas.openxmlformats.org/drawingml/2006/table">
            <a:tbl>
              <a:tblPr/>
              <a:tblGrid>
                <a:gridCol w="4200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Module/learner/Profession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Level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“Introduction to Collaborative Professional Practice”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Radiography; physiotherapy; OT; podiatry; P&amp;O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Scenarios for learning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Summative assessment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“Fundamentals of Patient Centred Care”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Radiography 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Scenarios as PBL triggers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Source material for summative assignment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Into Employment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Radiography; physiotherapy; OT; podiatry; P&amp;O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Classroom Discussions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Summative assessment – service re-design?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/>
                        <a:t>“Psychology and Health” Psychology, Psychology and Counselling and Psychology and Criminology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Classroom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 discussions: this group do not have access to real clinical cases </a:t>
                      </a:r>
                      <a:r>
                        <a:rPr lang="en-GB" sz="1500" i="1" baseline="0" dirty="0">
                          <a:latin typeface="Calibri"/>
                          <a:ea typeface="Calibri"/>
                          <a:cs typeface="Times New Roman"/>
                        </a:rPr>
                        <a:t>(already used this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“Fundamentals of Mammography Practice”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latin typeface="Calibri"/>
                          <a:ea typeface="Calibri"/>
                          <a:cs typeface="Times New Roman"/>
                        </a:rPr>
                        <a:t>Mammographers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Scenarios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 for learning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Occupational Therapy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Development of communication and empathy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Scenarios for learning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Application of these skills to online interaction linked to HCPC  focus on mediation and truth telling skills 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to be evaluated as part of a VC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 award project)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MSc Research Methods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OT Advanced Practice, distance learners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Qualitative data analysis exercise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Nuclear Medicine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Scenarios for learning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Summative reflective assessment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National project on values based practice in Radiography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Post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500" baseline="0" dirty="0" err="1">
                          <a:latin typeface="Calibri"/>
                          <a:ea typeface="Calibri"/>
                          <a:cs typeface="Times New Roman"/>
                        </a:rPr>
                        <a:t>qual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Leslie Robinson to deliver session on Care Opinion at study day October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/>
              <a:t>Example level 4: </a:t>
            </a:r>
            <a:br>
              <a:rPr lang="en-GB" dirty="0"/>
            </a:br>
            <a:r>
              <a:rPr lang="en-GB" dirty="0"/>
              <a:t>Introduction to Collaborative Professional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2032000"/>
            <a:ext cx="7886700" cy="46100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AU" b="1" dirty="0"/>
              <a:t>Knowledge and Understanding</a:t>
            </a: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Explain how Professional Body/HCPC Standards and Codes of Conduct, influence professional practice in the Health and Social Care context.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Identify how communication, ethics, beliefs and health psychology impact on professional practice.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Describe the factors which contribute to inequalities in Health Care</a:t>
            </a:r>
          </a:p>
          <a:p>
            <a:endParaRPr lang="en-GB" dirty="0"/>
          </a:p>
          <a:p>
            <a:pPr>
              <a:buNone/>
            </a:pPr>
            <a:r>
              <a:rPr lang="en-AU" b="1" dirty="0"/>
              <a:t>Transferable/Key Skills and other Attributes </a:t>
            </a: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Communication </a:t>
            </a:r>
            <a:r>
              <a:rPr lang="en-GB" dirty="0"/>
              <a:t>- written communication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Information technology</a:t>
            </a:r>
            <a:r>
              <a:rPr lang="en-GB" dirty="0"/>
              <a:t> - use of databases and web based material to research topic area of interest for assignment and referencing in assignment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Managing own learning</a:t>
            </a:r>
            <a:r>
              <a:rPr lang="en-GB" dirty="0"/>
              <a:t> - self management in the planning and completion of the assignment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Example level 4: </a:t>
            </a:r>
            <a:br>
              <a:rPr lang="en-GB" sz="2200" dirty="0"/>
            </a:br>
            <a:r>
              <a:rPr lang="en-GB" sz="2200" dirty="0"/>
              <a:t>Introduction to Collaborative Professional Practice</a:t>
            </a:r>
            <a:br>
              <a:rPr lang="en-GB" sz="2800" dirty="0"/>
            </a:br>
            <a:r>
              <a:rPr lang="en-GB" sz="3100" dirty="0"/>
              <a:t>Classroom discussion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8950" y="2425699"/>
            <a:ext cx="3886200" cy="3967163"/>
          </a:xfrm>
          <a:ln>
            <a:solidFill>
              <a:srgbClr val="C00000"/>
            </a:solidFill>
            <a:prstDash val="sysDash"/>
          </a:ln>
        </p:spPr>
        <p:txBody>
          <a:bodyPr>
            <a:normAutofit/>
          </a:bodyPr>
          <a:lstStyle/>
          <a:p>
            <a:pPr>
              <a:buNone/>
            </a:pPr>
            <a:endParaRPr lang="en-US" sz="1200" dirty="0"/>
          </a:p>
          <a:p>
            <a:r>
              <a:rPr lang="en-US" dirty="0"/>
              <a:t>Divide into 5 groups</a:t>
            </a:r>
          </a:p>
          <a:p>
            <a:r>
              <a:rPr lang="en-US" dirty="0"/>
              <a:t>Take one story for each group</a:t>
            </a:r>
          </a:p>
          <a:p>
            <a:pPr lvl="1"/>
            <a:r>
              <a:rPr lang="en-US" sz="1900" b="1" dirty="0"/>
              <a:t>“unprofessional" </a:t>
            </a:r>
          </a:p>
          <a:p>
            <a:pPr lvl="1"/>
            <a:r>
              <a:rPr lang="en-US" sz="1900" dirty="0">
                <a:hlinkClick r:id="rId2"/>
              </a:rPr>
              <a:t>https://www.careopinion.org.uk/opinions/314838</a:t>
            </a:r>
            <a:endParaRPr lang="en-US" sz="1900" dirty="0"/>
          </a:p>
          <a:p>
            <a:pPr lvl="1"/>
            <a:r>
              <a:rPr lang="en-US" sz="1500" b="1" dirty="0"/>
              <a:t>"</a:t>
            </a:r>
            <a:r>
              <a:rPr lang="en-US" sz="1900" b="1" dirty="0"/>
              <a:t>I am still in pain“</a:t>
            </a:r>
          </a:p>
          <a:p>
            <a:pPr lvl="1"/>
            <a:r>
              <a:rPr lang="en-US" sz="1900" dirty="0">
                <a:hlinkClick r:id="rId2"/>
              </a:rPr>
              <a:t>https://www.careopinion.org.uk/opinions/248130</a:t>
            </a:r>
          </a:p>
          <a:p>
            <a:pPr lvl="1"/>
            <a:r>
              <a:rPr lang="en-US" sz="2600" dirty="0"/>
              <a:t>…and 3 more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46600" y="2755899"/>
            <a:ext cx="3251200" cy="3606801"/>
          </a:xfrm>
        </p:spPr>
        <p:txBody>
          <a:bodyPr>
            <a:normAutofit/>
          </a:bodyPr>
          <a:lstStyle/>
          <a:p>
            <a:r>
              <a:rPr lang="en-US" sz="2400" dirty="0"/>
              <a:t>What are your thoughts?</a:t>
            </a:r>
          </a:p>
          <a:p>
            <a:r>
              <a:rPr lang="en-US" sz="2400" dirty="0"/>
              <a:t>How does the patient feel and why?</a:t>
            </a:r>
          </a:p>
          <a:p>
            <a:r>
              <a:rPr lang="en-US" sz="2400" dirty="0"/>
              <a:t>Was there a response?</a:t>
            </a:r>
          </a:p>
          <a:p>
            <a:r>
              <a:rPr lang="en-US" sz="2400" dirty="0"/>
              <a:t>Was it helpful?</a:t>
            </a:r>
          </a:p>
          <a:p>
            <a:r>
              <a:rPr lang="en-US" sz="2400" dirty="0"/>
              <a:t>Was change made?</a:t>
            </a:r>
          </a:p>
          <a:p>
            <a:r>
              <a:rPr lang="en-US" sz="2400" dirty="0"/>
              <a:t>Would you have done something different ?</a:t>
            </a:r>
          </a:p>
          <a:p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7366000" y="1562100"/>
            <a:ext cx="1600200" cy="1651000"/>
            <a:chOff x="6502400" y="1320800"/>
            <a:chExt cx="1600200" cy="1651000"/>
          </a:xfrm>
        </p:grpSpPr>
        <p:sp>
          <p:nvSpPr>
            <p:cNvPr id="9" name="Oval 8"/>
            <p:cNvSpPr/>
            <p:nvPr/>
          </p:nvSpPr>
          <p:spPr>
            <a:xfrm>
              <a:off x="6502400" y="1320800"/>
              <a:ext cx="1600200" cy="165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/>
            </a:p>
            <a:p>
              <a:pPr algn="ctr"/>
              <a:endParaRPr lang="en-GB" sz="1600" b="1" dirty="0"/>
            </a:p>
            <a:p>
              <a:pPr algn="ctr"/>
              <a:r>
                <a:rPr lang="en-GB" sz="1600" b="1" dirty="0"/>
                <a:t>Exploring the ‘case</a:t>
              </a:r>
              <a:r>
                <a:rPr lang="en-GB" sz="1400" dirty="0"/>
                <a:t>’</a:t>
              </a:r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6997700" y="1420483"/>
              <a:ext cx="571500" cy="467264"/>
            </a:xfrm>
            <a:prstGeom prst="wedgeEllipseCallout">
              <a:avLst>
                <a:gd name="adj1" fmla="val -50410"/>
                <a:gd name="adj2" fmla="val 98864"/>
              </a:avLst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4711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Example level 4: </a:t>
            </a:r>
            <a:br>
              <a:rPr lang="en-GB" sz="2200" dirty="0"/>
            </a:br>
            <a:r>
              <a:rPr lang="en-GB" sz="2200" dirty="0"/>
              <a:t>Introduction to Collaborative Professional Practice</a:t>
            </a:r>
            <a:br>
              <a:rPr lang="en-GB" sz="3200" dirty="0"/>
            </a:br>
            <a:r>
              <a:rPr lang="en-GB" sz="3200" dirty="0"/>
              <a:t>Summative </a:t>
            </a:r>
            <a:r>
              <a:rPr lang="en-GB" sz="2800" dirty="0"/>
              <a:t>Assessment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3700" y="2257425"/>
            <a:ext cx="8070851" cy="4351338"/>
          </a:xfrm>
        </p:spPr>
        <p:txBody>
          <a:bodyPr>
            <a:noAutofit/>
          </a:bodyPr>
          <a:lstStyle/>
          <a:p>
            <a:r>
              <a:rPr lang="en-GB" sz="1800" b="1" dirty="0"/>
              <a:t>Using CO identify story of good quality healthcare provision </a:t>
            </a:r>
          </a:p>
          <a:p>
            <a:pPr lvl="1"/>
            <a:r>
              <a:rPr lang="en-GB" sz="1400" dirty="0"/>
              <a:t> ‘Communication’  or ‘Team working’.</a:t>
            </a:r>
          </a:p>
          <a:p>
            <a:pPr lvl="1"/>
            <a:r>
              <a:rPr lang="en-GB" sz="1400" dirty="0"/>
              <a:t>Download a copy of story as appendix</a:t>
            </a:r>
          </a:p>
          <a:p>
            <a:r>
              <a:rPr lang="en-GB" sz="1800" b="1" dirty="0"/>
              <a:t>Introduction (</a:t>
            </a:r>
            <a:r>
              <a:rPr lang="en-GB" sz="1800" b="1" i="1" dirty="0"/>
              <a:t>approximately </a:t>
            </a:r>
            <a:r>
              <a:rPr lang="en-GB" sz="1800" b="1" dirty="0"/>
              <a:t> 200 words)</a:t>
            </a:r>
          </a:p>
          <a:p>
            <a:pPr lvl="1"/>
            <a:r>
              <a:rPr lang="en-GB" sz="1400" dirty="0"/>
              <a:t>Overview of your chosen story, summarise the story, including responses if these have been posted. </a:t>
            </a:r>
            <a:endParaRPr lang="en-GB" sz="1400" i="1" dirty="0"/>
          </a:p>
          <a:p>
            <a:pPr lvl="1"/>
            <a:r>
              <a:rPr lang="en-GB" sz="1400" dirty="0"/>
              <a:t>You should then identify </a:t>
            </a:r>
            <a:r>
              <a:rPr lang="en-GB" sz="1400" b="1" dirty="0"/>
              <a:t>two</a:t>
            </a:r>
            <a:r>
              <a:rPr lang="en-GB" sz="1400" dirty="0"/>
              <a:t> </a:t>
            </a:r>
            <a:r>
              <a:rPr lang="en-GB" sz="1400" b="1" dirty="0"/>
              <a:t>key points</a:t>
            </a:r>
            <a:r>
              <a:rPr lang="en-GB" sz="1400" dirty="0"/>
              <a:t> that are raised in the ‘story’. </a:t>
            </a:r>
            <a:endParaRPr lang="en-GB" sz="1400" i="1" dirty="0"/>
          </a:p>
          <a:p>
            <a:r>
              <a:rPr lang="en-GB" sz="1800" b="1" dirty="0"/>
              <a:t>Main body </a:t>
            </a:r>
            <a:r>
              <a:rPr lang="en-GB" sz="1800" b="1" i="1" dirty="0"/>
              <a:t>(approximately </a:t>
            </a:r>
            <a:r>
              <a:rPr lang="en-GB" sz="1800" b="1" dirty="0"/>
              <a:t>1100 words)</a:t>
            </a:r>
          </a:p>
          <a:p>
            <a:pPr lvl="1"/>
            <a:r>
              <a:rPr lang="en-GB" sz="1400" dirty="0"/>
              <a:t>Discuss the </a:t>
            </a:r>
            <a:r>
              <a:rPr lang="en-GB" sz="1400" b="1" dirty="0"/>
              <a:t>two points</a:t>
            </a:r>
            <a:r>
              <a:rPr lang="en-GB" sz="1400" dirty="0"/>
              <a:t> raised using academic evidence </a:t>
            </a:r>
            <a:endParaRPr lang="en-GB" sz="1400" i="1" dirty="0"/>
          </a:p>
          <a:p>
            <a:r>
              <a:rPr lang="en-GB" sz="1800" b="1" dirty="0"/>
              <a:t>Conclusion (approximately 200 words)</a:t>
            </a:r>
          </a:p>
          <a:p>
            <a:pPr lvl="1"/>
            <a:r>
              <a:rPr lang="en-GB" sz="1400" dirty="0"/>
              <a:t>Summarise discussion/themes together in a conclusion by drawing together all the main points raised.  Do not introduce new ideas or themes in your conclusion</a:t>
            </a:r>
          </a:p>
          <a:p>
            <a:r>
              <a:rPr lang="en-GB" sz="1800" b="1" dirty="0"/>
              <a:t>Reference list</a:t>
            </a:r>
          </a:p>
          <a:p>
            <a:r>
              <a:rPr lang="en-GB" sz="1800" dirty="0"/>
              <a:t>For this 1500 word assignment it is recommended you read, and reference, a minimum 10 sources </a:t>
            </a:r>
          </a:p>
          <a:p>
            <a:endParaRPr lang="en-GB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7366000" y="1562100"/>
            <a:ext cx="1600200" cy="1651000"/>
            <a:chOff x="6502400" y="1320800"/>
            <a:chExt cx="1600200" cy="1651000"/>
          </a:xfrm>
        </p:grpSpPr>
        <p:sp>
          <p:nvSpPr>
            <p:cNvPr id="8" name="Oval 7"/>
            <p:cNvSpPr/>
            <p:nvPr/>
          </p:nvSpPr>
          <p:spPr>
            <a:xfrm>
              <a:off x="6502400" y="1320800"/>
              <a:ext cx="1600200" cy="165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/>
            </a:p>
            <a:p>
              <a:pPr algn="ctr"/>
              <a:endParaRPr lang="en-GB" sz="1600" b="1" dirty="0"/>
            </a:p>
            <a:p>
              <a:pPr algn="ctr"/>
              <a:r>
                <a:rPr lang="en-GB" sz="1600" b="1" dirty="0"/>
                <a:t>Exploring the ‘case</a:t>
              </a:r>
              <a:r>
                <a:rPr lang="en-GB" sz="1400" dirty="0"/>
                <a:t>’</a:t>
              </a:r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6997700" y="1420483"/>
              <a:ext cx="571500" cy="467264"/>
            </a:xfrm>
            <a:prstGeom prst="wedgeEllipseCallout">
              <a:avLst>
                <a:gd name="adj1" fmla="val -50410"/>
                <a:gd name="adj2" fmla="val 98864"/>
              </a:avLst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UoS Powerpoint Standard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S Template Standard.potx" id="{BF308796-96B7-428B-BE77-A6E9C0D3AC61}" vid="{22ADDB53-42DE-4D37-9618-C875079260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 Powerpoint Standard Template</Template>
  <TotalTime>1327</TotalTime>
  <Words>1165</Words>
  <Application>Microsoft Office PowerPoint</Application>
  <PresentationFormat>On-screen Show (4:3)</PresentationFormat>
  <Paragraphs>212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UoS Powerpoint Standard Template</vt:lpstr>
      <vt:lpstr>Using Care Opinion within the School of Health Sciences</vt:lpstr>
      <vt:lpstr>School of Health Sciences</vt:lpstr>
      <vt:lpstr>Why Care Opinion?</vt:lpstr>
      <vt:lpstr>Ways of using Care Opinion</vt:lpstr>
      <vt:lpstr>Plan for using Care Opinion in 2017/18</vt:lpstr>
      <vt:lpstr>Plan for using Care Opinion in 2017/18</vt:lpstr>
      <vt:lpstr>Example level 4:  Introduction to Collaborative Professional Practice</vt:lpstr>
      <vt:lpstr>Example level 4:  Introduction to Collaborative Professional Practice Classroom discussion</vt:lpstr>
      <vt:lpstr>Example level 4:  Introduction to Collaborative Professional Practice Summative Assessment</vt:lpstr>
      <vt:lpstr>Example level 7:  Fundamentals of Mammography Practice (relevant LOs)</vt:lpstr>
      <vt:lpstr>Example Discussion Session Level 7: Fundamentals of Mammography Practice</vt:lpstr>
      <vt:lpstr>Evaluation of CO activities</vt:lpstr>
      <vt:lpstr>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assessment of clinical knowledge, skills and competencies for pre- and post-registration radiographers</dc:title>
  <dc:creator>Leslie Robinson</dc:creator>
  <cp:lastModifiedBy>James Munro</cp:lastModifiedBy>
  <cp:revision>148</cp:revision>
  <dcterms:created xsi:type="dcterms:W3CDTF">2017-02-21T09:57:45Z</dcterms:created>
  <dcterms:modified xsi:type="dcterms:W3CDTF">2017-07-19T09:13:27Z</dcterms:modified>
</cp:coreProperties>
</file>