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8" r:id="rId5"/>
    <p:sldId id="267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59" d="100"/>
          <a:sy n="159" d="100"/>
        </p:scale>
        <p:origin x="174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17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B6566-F0D6-40F8-AA0F-5BB440C87FE0}" type="datetimeFigureOut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24/10/2017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09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7D8F69-CAE8-4452-9834-297F8002C522}" type="datetimeFigureOut">
              <a:rPr lang="en-GB" smtClean="0"/>
              <a:pPr/>
              <a:t>24/10/2017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12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of the most diverse providers of NHS mental health and community services in the UK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Large</a:t>
            </a:r>
            <a:r>
              <a:rPr lang="en-GB" baseline="0" dirty="0"/>
              <a:t> Trust with 29 sites – Hounslow, Southall, Acton, Richmond, Hanwell, Hammersmith, Northolt, Ealing, Greenford, Isleworth and Crowthorne in Berkshire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66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Meridian’ for patient feedback and audit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Trust developed an implementation plan and a communication strategy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50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Attendance at Senior Management Team Meetings and Users Forums </a:t>
            </a:r>
          </a:p>
          <a:p>
            <a:r>
              <a:rPr lang="en-GB" dirty="0"/>
              <a:t>Resources - Posters/leaflets/cards </a:t>
            </a:r>
          </a:p>
          <a:p>
            <a:r>
              <a:rPr lang="en-GB" dirty="0"/>
              <a:t>Training – via WebEx sessions, </a:t>
            </a:r>
          </a:p>
        </p:txBody>
      </p:sp>
    </p:spTree>
    <p:extLst>
      <p:ext uri="{BB962C8B-B14F-4D97-AF65-F5344CB8AC3E}">
        <p14:creationId xmlns:p14="http://schemas.microsoft.com/office/powerpoint/2010/main" val="908077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One major concern at the beginning was regarding responses to stories posted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35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Small uptake in Forensic Services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 Broadmoor Hospital, all outgoing mail is x-rayed, opened &amp; inspected before being forwarded to the recipient, with the exception of mail items sent to those individuals/bodies identified in section 134 (MHA 1983 amended 2007) which will only be x-rayed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293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1</a:t>
            </a:r>
            <a:r>
              <a:rPr lang="en-GB" sz="1200" baseline="30000" dirty="0"/>
              <a:t>st</a:t>
            </a:r>
            <a:r>
              <a:rPr lang="en-GB" sz="1200" dirty="0"/>
              <a:t> April 2015 to 31</a:t>
            </a:r>
            <a:r>
              <a:rPr lang="en-GB" sz="1200" baseline="30000" dirty="0"/>
              <a:t>st</a:t>
            </a:r>
            <a:r>
              <a:rPr lang="en-GB" sz="1200" dirty="0"/>
              <a:t> March 2016,  40 stories were posted and viewed </a:t>
            </a:r>
            <a:r>
              <a:rPr lang="en-GB" sz="1200" u="sng" dirty="0"/>
              <a:t>7609</a:t>
            </a:r>
            <a:r>
              <a:rPr lang="en-GB" sz="1200" dirty="0"/>
              <a:t> times  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200" dirty="0"/>
              <a:t>1</a:t>
            </a:r>
            <a:r>
              <a:rPr lang="en-GB" sz="1200" baseline="30000" dirty="0"/>
              <a:t>st</a:t>
            </a:r>
            <a:r>
              <a:rPr lang="en-GB" sz="1200" dirty="0"/>
              <a:t> April 2016 to 31</a:t>
            </a:r>
            <a:r>
              <a:rPr lang="en-GB" sz="1200" baseline="30000" dirty="0"/>
              <a:t>st</a:t>
            </a:r>
            <a:r>
              <a:rPr lang="en-GB" sz="1200" dirty="0"/>
              <a:t> March 2017, 150 stories were posted and viewed </a:t>
            </a:r>
            <a:r>
              <a:rPr lang="en-GB" sz="1200" u="sng" dirty="0"/>
              <a:t>24,350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06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Give example of story and good response </a:t>
            </a:r>
          </a:p>
        </p:txBody>
      </p:sp>
    </p:spTree>
    <p:extLst>
      <p:ext uri="{BB962C8B-B14F-4D97-AF65-F5344CB8AC3E}">
        <p14:creationId xmlns:p14="http://schemas.microsoft.com/office/powerpoint/2010/main" val="1418702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Learning – Triangulation of data with PALS, Complaints,</a:t>
            </a:r>
            <a:r>
              <a:rPr lang="en-GB" baseline="0" dirty="0"/>
              <a:t> Incidents,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9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1268760"/>
            <a:ext cx="9180512" cy="4140000"/>
          </a:xfrm>
          <a:prstGeom prst="rect">
            <a:avLst/>
          </a:prstGeom>
          <a:solidFill>
            <a:srgbClr val="00064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4615"/>
            <a:ext cx="6400800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7" name="Picture 6" descr="wlmht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3190"/>
            <a:ext cx="503713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61" y="5661248"/>
            <a:ext cx="2517775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73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rgbClr val="00064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1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rgbClr val="00064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0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rgbClr val="00064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0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004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0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004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rgbClr val="00064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21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65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0640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362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742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295232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000" dirty="0"/>
              <a:t>How Care Opinion can be used across a range of mental health services</a:t>
            </a:r>
            <a:br>
              <a:rPr lang="en-GB" dirty="0"/>
            </a:br>
            <a:r>
              <a:rPr lang="en-GB" sz="2700" dirty="0"/>
              <a:t>Sara Kerry, Patient Experience Coordinator 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67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All staff added as subscribers are now responders</a:t>
            </a:r>
          </a:p>
          <a:p>
            <a:r>
              <a:rPr lang="en-GB" sz="2800" dirty="0"/>
              <a:t>Responses are provided by professionals within the service area</a:t>
            </a:r>
          </a:p>
          <a:p>
            <a:r>
              <a:rPr lang="en-GB" sz="2800" dirty="0"/>
              <a:t>All responses are of a high standard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77072"/>
            <a:ext cx="2946648" cy="213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8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Taking it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 the first year 40 stories were posted and in the second, 150</a:t>
            </a:r>
          </a:p>
          <a:p>
            <a:r>
              <a:rPr lang="en-GB" sz="2800" dirty="0"/>
              <a:t>We have spent at lot of the time distributing information and ensuring that people are aware of the service</a:t>
            </a:r>
          </a:p>
          <a:p>
            <a:r>
              <a:rPr lang="en-GB" sz="2800" dirty="0"/>
              <a:t>Setting a three day timescale for providing a response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581127"/>
            <a:ext cx="3672408" cy="172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1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actively offering to assist in writing stories with service users/carers</a:t>
            </a:r>
          </a:p>
          <a:p>
            <a:r>
              <a:rPr lang="en-GB" dirty="0"/>
              <a:t>Attending service user forums, community meetings etc. with resources</a:t>
            </a:r>
          </a:p>
          <a:p>
            <a:r>
              <a:rPr lang="en-GB" dirty="0"/>
              <a:t>Using Mind and our Advocacy Service to gather stories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581128"/>
            <a:ext cx="31718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55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Continue to encourage feedback</a:t>
            </a:r>
          </a:p>
          <a:p>
            <a:r>
              <a:rPr lang="en-GB" dirty="0"/>
              <a:t>Responders to think about ‘change’</a:t>
            </a:r>
          </a:p>
          <a:p>
            <a:r>
              <a:rPr lang="en-GB" dirty="0"/>
              <a:t>Extract learning </a:t>
            </a:r>
          </a:p>
          <a:p>
            <a:r>
              <a:rPr lang="en-GB" dirty="0"/>
              <a:t>Development of bespoke Care Opinion workshops </a:t>
            </a:r>
          </a:p>
          <a:p>
            <a:r>
              <a:rPr lang="en-GB" dirty="0"/>
              <a:t>Monthly ‘good practice’ flyer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43711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3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60848"/>
            <a:ext cx="4104456" cy="34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2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West London Mental Health NHS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Providing care and treatment for around 62,570 people each year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800" dirty="0"/>
              <a:t>Around 3,560 staff and serve a local population of around 700,000 people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149079"/>
            <a:ext cx="4176464" cy="212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1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Implementation of Care Opinion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Previously used ‘Meridian’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Subscribed to Care Opinion in June 2015 and aimed for full implementation by 1</a:t>
            </a:r>
            <a:r>
              <a:rPr lang="en-GB" sz="2800" baseline="30000" dirty="0"/>
              <a:t>st</a:t>
            </a:r>
            <a:r>
              <a:rPr lang="en-GB" sz="2800" dirty="0"/>
              <a:t> December 2015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31" y="1844824"/>
            <a:ext cx="1656184" cy="1656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797152"/>
            <a:ext cx="3029347" cy="123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7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Leads allocated from services </a:t>
            </a:r>
          </a:p>
          <a:p>
            <a:r>
              <a:rPr lang="en-GB" sz="2800" dirty="0"/>
              <a:t>Regular leads meetings</a:t>
            </a:r>
          </a:p>
          <a:p>
            <a:r>
              <a:rPr lang="en-GB" sz="2800" dirty="0"/>
              <a:t>Attendance at meetings and forums </a:t>
            </a:r>
          </a:p>
          <a:p>
            <a:r>
              <a:rPr lang="en-GB" sz="2800" dirty="0"/>
              <a:t>Resources distributed</a:t>
            </a:r>
          </a:p>
          <a:p>
            <a:r>
              <a:rPr lang="en-GB" sz="2800" dirty="0"/>
              <a:t>Mapping/organisational Tree developed</a:t>
            </a:r>
          </a:p>
          <a:p>
            <a:r>
              <a:rPr lang="en-GB" sz="2800" dirty="0"/>
              <a:t>Training given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293096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2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dirty="0"/>
              <a:t>Roles &amp; Responsibilities outlined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192687" cy="51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71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Concerns - Responses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Should it just be senior managers?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Would staff know how to respond?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Would the response be suitable?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Do we need to do an internal quality check?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How will staff react to negative?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365104"/>
            <a:ext cx="1640607" cy="185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Concerns - 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 number of service users were/are concerned about confidentiality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57736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Bespoke Service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We are in the process of creating bespoke feedback for the following services: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Broadmoor Hospital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Child and Adolescent Services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dirty="0"/>
              <a:t>Cognitive and Dementia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852936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7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1</a:t>
            </a:r>
            <a:r>
              <a:rPr lang="en-GB" sz="2800" baseline="30000" dirty="0"/>
              <a:t>st</a:t>
            </a:r>
            <a:r>
              <a:rPr lang="en-GB" sz="2800" dirty="0"/>
              <a:t> year</a:t>
            </a:r>
          </a:p>
          <a:p>
            <a:pPr lvl="1"/>
            <a:r>
              <a:rPr lang="en-GB" sz="2400" dirty="0"/>
              <a:t>40 stories were posted </a:t>
            </a:r>
          </a:p>
          <a:p>
            <a:pPr lvl="1"/>
            <a:r>
              <a:rPr lang="en-GB" sz="2400" dirty="0"/>
              <a:t>viewed </a:t>
            </a:r>
            <a:r>
              <a:rPr lang="en-GB" sz="2400" u="sng" dirty="0"/>
              <a:t>7609</a:t>
            </a:r>
            <a:r>
              <a:rPr lang="en-GB" sz="2400" dirty="0"/>
              <a:t> times  </a:t>
            </a:r>
          </a:p>
          <a:p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 year</a:t>
            </a:r>
          </a:p>
          <a:p>
            <a:pPr lvl="1"/>
            <a:r>
              <a:rPr lang="en-GB" sz="2400" dirty="0"/>
              <a:t>150 stories were posted </a:t>
            </a:r>
          </a:p>
          <a:p>
            <a:pPr lvl="1"/>
            <a:r>
              <a:rPr lang="en-GB" sz="2400" dirty="0"/>
              <a:t>viewed </a:t>
            </a:r>
            <a:r>
              <a:rPr lang="en-GB" sz="2400" u="sng" dirty="0"/>
              <a:t>24,350</a:t>
            </a:r>
          </a:p>
          <a:p>
            <a:pPr marL="0" indent="0">
              <a:buNone/>
            </a:pPr>
            <a:r>
              <a:rPr lang="en-GB" sz="28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u="sng" dirty="0"/>
              <a:t>16,741</a:t>
            </a:r>
            <a:r>
              <a:rPr lang="en-GB" sz="2800" dirty="0"/>
              <a:t> additional views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254" y="5157192"/>
            <a:ext cx="2093771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4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v1</Template>
  <TotalTime>5</TotalTime>
  <Words>502</Words>
  <Application>Microsoft Office PowerPoint</Application>
  <PresentationFormat>On-screen Show (4:3)</PresentationFormat>
  <Paragraphs>80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 How Care Opinion can be used across a range of mental health services Sara Kerry, Patient Experience Coordinator   </vt:lpstr>
      <vt:lpstr>West London Mental Health NHS Trust</vt:lpstr>
      <vt:lpstr>Implementation of Care Opinion</vt:lpstr>
      <vt:lpstr>Implementation plan</vt:lpstr>
      <vt:lpstr>Roles &amp; Responsibilities outlined</vt:lpstr>
      <vt:lpstr>Concerns - Responses </vt:lpstr>
      <vt:lpstr>Concerns - Confidentiality</vt:lpstr>
      <vt:lpstr>Bespoke Service </vt:lpstr>
      <vt:lpstr>Success</vt:lpstr>
      <vt:lpstr>Responders</vt:lpstr>
      <vt:lpstr>Taking it slow</vt:lpstr>
      <vt:lpstr>Now </vt:lpstr>
      <vt:lpstr>Next steps</vt:lpstr>
      <vt:lpstr>Thank you</vt:lpstr>
    </vt:vector>
  </TitlesOfParts>
  <Company>West London Mental Health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Care Opinion can be used across a range of mental health services Sara Kerry, Patient Experience Coordinator</dc:title>
  <dc:creator>James Munro</dc:creator>
  <cp:lastModifiedBy>James Munro</cp:lastModifiedBy>
  <cp:revision>2</cp:revision>
  <dcterms:created xsi:type="dcterms:W3CDTF">2017-10-09T13:36:52Z</dcterms:created>
  <dcterms:modified xsi:type="dcterms:W3CDTF">2017-10-24T15:40:31Z</dcterms:modified>
</cp:coreProperties>
</file>